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6" r:id="rId3"/>
    <p:sldId id="268" r:id="rId4"/>
    <p:sldId id="269" r:id="rId5"/>
    <p:sldId id="265" r:id="rId6"/>
    <p:sldId id="261" r:id="rId7"/>
    <p:sldId id="264" r:id="rId8"/>
    <p:sldId id="262" r:id="rId9"/>
    <p:sldId id="263" r:id="rId10"/>
    <p:sldId id="276" r:id="rId11"/>
    <p:sldId id="277" r:id="rId12"/>
    <p:sldId id="278" r:id="rId13"/>
    <p:sldId id="290" r:id="rId14"/>
    <p:sldId id="287" r:id="rId15"/>
    <p:sldId id="286" r:id="rId16"/>
    <p:sldId id="292" r:id="rId17"/>
    <p:sldId id="288" r:id="rId18"/>
    <p:sldId id="294" r:id="rId19"/>
    <p:sldId id="293" r:id="rId20"/>
    <p:sldId id="289" r:id="rId21"/>
    <p:sldId id="303" r:id="rId22"/>
    <p:sldId id="275" r:id="rId23"/>
    <p:sldId id="291" r:id="rId24"/>
    <p:sldId id="295" r:id="rId25"/>
    <p:sldId id="300" r:id="rId26"/>
    <p:sldId id="315" r:id="rId27"/>
    <p:sldId id="297" r:id="rId28"/>
    <p:sldId id="304" r:id="rId29"/>
    <p:sldId id="305" r:id="rId30"/>
    <p:sldId id="306" r:id="rId31"/>
    <p:sldId id="316" r:id="rId32"/>
    <p:sldId id="317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67359-A1CF-42B0-A712-7D1F8E6E8C78}" type="datetimeFigureOut">
              <a:rPr lang="es-ES" smtClean="0"/>
              <a:t>19/05/2014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4A3E1-6E0B-451A-98BF-22E1C76E1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42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4A3E1-6E0B-451A-98BF-22E1C76E199B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980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4A3E1-6E0B-451A-98BF-22E1C76E199B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980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4A3E1-6E0B-451A-98BF-22E1C76E199B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99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A847CFC-816F-41D0-AAC0-9BF4FEBC753E}" type="datetimeFigureOut">
              <a:rPr lang="es-ES" smtClean="0"/>
              <a:t>19/05/2014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152399"/>
            <a:ext cx="8229600" cy="557893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s-ES" dirty="0" smtClean="0"/>
              <a:t>Prueba</a:t>
            </a:r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853440"/>
            <a:ext cx="8229600" cy="5384074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 flipV="1">
            <a:off x="522515" y="677636"/>
            <a:ext cx="8041821" cy="16329"/>
          </a:xfrm>
          <a:prstGeom prst="line">
            <a:avLst/>
          </a:prstGeom>
          <a:ln w="2222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19/05/2014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481693"/>
          </a:xfr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dirty="0" smtClean="0"/>
              <a:t>Prueba</a:t>
            </a:r>
            <a:endParaRPr kumimoji="0"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547007" y="653143"/>
            <a:ext cx="8107136" cy="816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19/05/2014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79388" y="-28575"/>
            <a:ext cx="180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endParaRPr lang="es-E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6.xml"/><Relationship Id="rId7" Type="http://schemas.openxmlformats.org/officeDocument/2006/relationships/image" Target="../media/image1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m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9.xml"/><Relationship Id="rId7" Type="http://schemas.openxmlformats.org/officeDocument/2006/relationships/image" Target="../media/image2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31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tags" Target="../tags/tag11.xml"/><Relationship Id="rId16" Type="http://schemas.openxmlformats.org/officeDocument/2006/relationships/image" Target="../media/image34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9.png"/><Relationship Id="rId5" Type="http://schemas.openxmlformats.org/officeDocument/2006/relationships/tags" Target="../tags/tag14.xml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40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tags" Target="../tags/tag25.xml"/><Relationship Id="rId16" Type="http://schemas.openxmlformats.org/officeDocument/2006/relationships/image" Target="../media/image50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45.png"/><Relationship Id="rId5" Type="http://schemas.openxmlformats.org/officeDocument/2006/relationships/tags" Target="../tags/tag28.xml"/><Relationship Id="rId15" Type="http://schemas.openxmlformats.org/officeDocument/2006/relationships/image" Target="../media/image4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Hippocampal</a:t>
            </a:r>
            <a:r>
              <a:rPr lang="es-ES" dirty="0"/>
              <a:t> </a:t>
            </a:r>
            <a:r>
              <a:rPr lang="es-ES" dirty="0" err="1"/>
              <a:t>segmentation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Carlos Platero (ABE)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37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Label</a:t>
            </a:r>
            <a:r>
              <a:rPr lang="es-ES" dirty="0" smtClean="0"/>
              <a:t> </a:t>
            </a:r>
            <a:r>
              <a:rPr lang="es-ES" dirty="0" err="1" smtClean="0"/>
              <a:t>fusion</a:t>
            </a:r>
            <a:r>
              <a:rPr lang="es-ES" dirty="0" smtClean="0"/>
              <a:t> </a:t>
            </a:r>
            <a:r>
              <a:rPr lang="es-ES" dirty="0" err="1" smtClean="0"/>
              <a:t>method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8" y="980728"/>
            <a:ext cx="9060180" cy="323088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25144"/>
            <a:ext cx="599313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Label</a:t>
            </a:r>
            <a:r>
              <a:rPr lang="es-ES" dirty="0" smtClean="0"/>
              <a:t> </a:t>
            </a:r>
            <a:r>
              <a:rPr lang="es-ES" dirty="0" err="1" smtClean="0"/>
              <a:t>fusion</a:t>
            </a:r>
            <a:r>
              <a:rPr lang="es-ES" dirty="0" smtClean="0"/>
              <a:t> </a:t>
            </a:r>
            <a:r>
              <a:rPr lang="es-ES" dirty="0" err="1" smtClean="0"/>
              <a:t>method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0" y="1484784"/>
            <a:ext cx="8728710" cy="46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unary</a:t>
            </a:r>
            <a:r>
              <a:rPr lang="es-ES" dirty="0" smtClean="0"/>
              <a:t> </a:t>
            </a:r>
            <a:r>
              <a:rPr lang="es-ES" dirty="0" err="1" smtClean="0"/>
              <a:t>potentials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3" y="775204"/>
            <a:ext cx="8525524" cy="3384376"/>
          </a:xfrm>
        </p:spPr>
      </p:pic>
      <p:sp>
        <p:nvSpPr>
          <p:cNvPr id="3" name="AutoShape 2" descr="data:image/jpeg;base64,/9j/4AAQSkZJRgABAQAAAQABAAD/2wCEAAkGBhQSERUUExQVFRQWGR4aGBYYFhoaHBgXHxsbGBYaHBkXGyYfIRojHBgYIC8gIycsLC0tGB4xNTAqNSYtLCkBCQoKDgwOGg8PGi0kHyQuLSwsLCwsLCwpLzIsLyksLDQsLCwsLDAyLS8vLS0tKiwqLSosLS8vNC0yLC8vLCwsLf/AABEIAJQBVQMBIgACEQEDEQH/xAAcAAEAAgMBAQEAAAAAAAAAAAAABAUDBgcCAQj/xABMEAACAQIEAwQHBQIKBgsAAAABAgMAEQQSITEFBkETIlFhFDJCUnGBkQcjM6GxYnIVNENzdIKSosHRU2Oys8LwFhckJVSDk7TS4fH/xAAbAQEAAwEBAQEAAAAAAAAAAAAAAgMEAQUGB//EADcRAAIBAgQCCQMDAwQDAAAAAAABAgMREiExQQRREyJhcYGRobHwMsHRBULxBmLhFFKi0iMzcv/aAAwDAQACEQMRAD8A7jSlKAUpSgFKUoBSlaR9rPHpMPg1SIlWnfsy4NiiZSzlTvc2C3G2YnS1RlJRTbLaNKVapGnDVuy8Sw4n9pGAgkMbz5nHrCNHkCkaWZkBUN+ze9TOA86YTGErBMC4uTGwZHsLXIVwCV1GouNa4RwXgj4hjHEACiF7a+qu4VVBJPgAKwvmhlvHJaSNrpLGdmHVSRtuLEagkEWNeeuNd7tZH2M/6Yp4HCFW9RK9rZf48/A/SzyAC52/5tWCTiEa7uo+J8ix+eUE28ATVfwLiIxuCilIX72MF1FmUNtImu4DBl8dOhrIvL6AMLtZjma5uS3Z9je5ufUA/sjzv6Db2Pj4Rhn0jaZMbiEYNiwBva1+uhP5Mp+Yr76envDfLv7RIAHxJIHzHjUU8FBzZmY5wwbYXDIiG1ttEH1Ne/4MuyszsxUWN1TvagjTLoQRuLbnyty8juGlz+eRPpSlTKBSlKAUpSgFKUoBSlKAUpSgFKUoBSlKAUpSgI3EOJRQRmSaRI413Z2AGugFz1J0A6k1q/8A1tcO/wBK9vHsJvrbJe3yrm/2kccbE4+Rc14sOxjjXWwYC0rWPt5sy38FFtzeqfgTjDLiSyhGJCjW5KkKRoLBtbgE3IDHpWCrxbjJxgr21PreA/p+FWhGrxE3HH9KXbp5625bn6GwPEI5kEkTpIjbOjBgbaHUeB0r3JiVU2JA66+Gp/QH6GuKfZXxloMesVz2WJurL07QKWR/I2UoSN8y39UW7FjuErKbsSNLd3Q2II36jW9jcXANaadXpIYonh8bwL4LiHRqvLVNbrYy/wAIJ7w66fAgH6Fl+or4OJRnZ13tv1vlI/tafHSo0nBAWLZiGa+Yi2t+zGxGmkSj61lj4ZlYEOwsXJ21DtnINx0OxHSp3kZcNK2rv87CVHiFYkAgkbj9D8ND9DWSomBwAivYk32uFuBckC6gXte2v63Jl1JX3KpJJ9XQUpSukRSlKAUpSgFKUoBXmSQKCWIAGpJNgB8arOK8wLE4iRTNiGBKwpvbTvOdkTXdvlfaqjiOHUZXx7dq7H7rCR3KFuihD+Kw0uz90b2Wq5Ttoa6XDOVnLJPTdvuXLtdl27EuTj7z39FAEQvmxUoIjFuqLoZOutwvma559oGDEmHGIjzyiJxnxUzZTKDdcsEdgMgLBrqACFNsxrdOLHLCcTxDSJLFMIpBXNfuB/8ASSX6eoLbG16hcF5dkx7jF49e5oYMN7KJuCw63HQ7310sBmnefV3fzw9z2eFdPh10ydoxeqzu1nZPLE+ekFrZ5HK+EcZaA54whN1ZWN7qVuQVKkb316EVEmmaSS578kr2AFgXkY6AbC5J+FdX5y5CwhixWIRDE6LcGM5QXAzsxQgprmAJA8etWv8A1cYWCGU4eP78r3JHZnYMpzpYsTlGZVvlAvYXvas/+klezeSPaf8AUVLAqkadpyyu7WWnjlfSyuTOUsFJhsJDB3C8aL2iDukObmRgdQys+cgkC+uu9rtceugYFCdAGsLnyIJU/I1gwU64mGKZbqXQOp6jMAbHxHiNtKzxTX7jgZvDow8RfptcdPoT6S7D4mpq8Sz35kkUqJ6Fl/DOX9ki6/Jb6f1bfOvUOKucrDK3huGHip6j8x4VK/Mqw7ok0pSukBSlKAUpSgFKUoBSlKAUpSgFKUoBSvLuALnQDeqJuLy4nTCALHscS4Nv/KTTP+8SF/e2qLkkW06Uql2sktW9F85avYsOJcbigsHbvt6kajM7n9lBqfjsOtqoOLY+VgO3Z4EfRMNCQ2IlPgWGigjcLt1cUwoVZHTBATT3tPi5SWCHS4LD1m/1SWUdcvWs4viGgmGFwl5uITD7zESWLRodbk2sqgbKBYAA2JIvnnN2z+fl+h6/DcNFTUYrPW7ysub2jHtd5PKyVzmnNWA7DGyRlVjz/erGr58gfUozD2wbkjXRl1N715l447QdgAqocpbKCMxUEKTra+upABNhfYV2HCcgYaLDOkyDEO/ekkcd5n3GU3uuuxBvc3vVLh/sswfpbRt2rIIEbL2rAZy7KxzDv6hds3U1lnws27p2ue/w/wCu8PCHRzi5KGj52ts3tla7bta+Zpn2ccNeXHJItxHh+/I4XMAWVljU6g6k5ja9gutgb125MS49Zcy9GQ308cp1+haqbC8LiwWKiWFEiimQxlVW15EvIhJ6kqZbk6mwq6aAx6oO7e5QfmV8/LY/HfZRp9HHCtj5z9S4t8ZW6aS1SsuS0t537HyRmhxStfKbkbjqPiNx86y1GaNJQDv4MLgjpoRYg15IdP8AWL4bMPHXZummh31O1X3PKwp6evz8EuleIZgwBBuD/wDh+flXuukHkKVCPExlDZTYjMDcajKW/QVmw05bNcWsSBr8KipJ6EVNPJGelKVIkKUpQCqLifFJJJDhsMbSC3ay2usKnUb6GUjZem503m8e4kYIGdRdzZY196RiFjH9oj5Xr1wfhYgiCA5jqzud3c6ux+J+mg6VCWbwo000oR6WSvsltfdvuyy3fYmiunCYGICJGkmlbKoJJeaU9XfewFyTsqj4CpPCOB9mTLK3aYhhZpOgG+SMezGPDrubmsOAj7XGTTG9oR2Ed9rkB5mHxJRfLIauJ5gilmNgouT5CoxS12WhZVqSisCfWlZye7vml3LK659yNK43F6bxSLDHWDCjtZRuGc+opG17EfItW7mwHgBWiclTt6PiceQufETXGYmwjDZQD4WJb6CtoTENJCQ4W7O0fd2ZcxUsAfFATa5trvUaX0ufPP8ABfx+VWPDLSCUfHWT87+CIfM4/wC7MQToTEzHyJF7fK9vlWwWql5zH/d+J/mm/SrurF9T7l9zLN3oRf8AdL2gUvLICCeEX+6mYC/uvaZbeQ7S39WrTEQBh4EaqfA+P5keYJHWqiGcJxGRCbCaFGUX3dGZX0vvleLpqAPCrLieOESBiQAWVSzaKuZgtz5a/UikNLDiL9Jj5pPzWfrcy4WbMutgwNmA6N1+WxHkRX3EYcOLHpqCN1PQjzqBw7Elskht94CrWvbMpbKRr1Ab+7VpUkUPJ3RgwsxNw3rDfz8CPI/5jpWeo+JQjvKLleg9odRr+XmBWaNwQCNQdqI4+aPVKUrpEUpSgFKUoBSlKAUpSgFYsViVjRnchVUFmJ2AGpNZaoMevpOKWA6wwhZZR0eQk9ih8QLFyP3KjJ2WRdRpqcutos33f50XazxFg3xtpJwyYe90gOhkHRph4HcR7Drc6D1iZGxMjQQsY4Y+7NIosSbfhRnYED1mGouANdrHj2PMGHkkWxZV7g8XPdQfNiB869cG4aIIUjBuVHebqznV2PmzEn51DDnbzNPS2h0lt7RWy5vtemurd9jzM0WDwzEKEihQnKBsAL2Hmf1Na79m/DiYWxctzNimLMSCLJc5QAfZ6jyK+Ar59peMJhiwqNaTFSKmm4S/eNh0vlHwJq0l4i0MiwRImRFw4C6hikkjxNl6WRUD7HQEabiKSlU/+fd/4LXJ0uDu/qqP/jH8yf8AxLXFalF8WufgveH97LUGP+Pv/R0/3klTotZGPugL8/Wb8in0qDH/AB9/6On+8kqb27zLSyUl/b90Y+bkth+1G8DpNfwCMDJtrrHnHwJ6VdCsHEMMJIpEbZ1Km/gQQd6h8s47tcLCxIz5FDgEHK4ADDQm2vSu6S7zj61Bf2v3WXs/MkzARnP7JPeHgToG/wA/LXpUqqfFcXUzGA5L5lVkb1mR1JzgX9W4Zb23RvCrHCPoQdSpyk+OxB+JBB+dSKXmrniaPIS67e2AL5hbcAe0LD4gW8LfXx42QGQ2v3drXA9Y2Xre172BsDXl7ymwJEYuCdQWOhGVlbQDUGvmGQRtkAAQ6pbod2X/ABHxPhUM9iF3NZbfPT5oeDgCRbJGguembU6X6DUE6ede04d613ezEmwIXcZbAoAdOmt/PaptK7gRX0cTyi2AA6aam/5nWleqVMsFKUoCk4oO0xmGj6KHnOvVQsaXFtdZSfitXdUuGObiMx9yCJRrtmeZm06Xyr9BVtO9lJ8AT+VQju/nI018sEOSXr1vuab/ANJ/RsNGUUSzYmSaRAWyqE7QkuTqSihkAsDe67A3FSOYsWzKZZxkuueOOFFRlDXYfeZ31Gnr/SrxOXExGAwaMzpIkSNHIlrglBmUhgQykaFT4A6EAiqbkvGZFKNhpSfeaSEW8RZZfp+dQhOLWC+dvx+TvEO1eUlpifuRIuY5oVK9lE+GuWMMSdlIvez/AHbK2RraAIVW/VvHfIuKLKyNHd1yZxYW9a2Q963TNWsxfZ1JIbTzgR+1HCpBcdVMrG4U7d1Q3gw6bZDg1zNYWAyqANO6ouB/eIrlVVLJU3b5t/DK4yu3KWv5KznGdvQcQChF4m1uDbSsXNfNjYfJHCgaaQMQXuEjVcoZmA1Y3dbICM2veFqk85xj0DE7/hN1PhXjmjlePEhHzNFLHcRyLYgBipZWQ91lJRd7EW0IOtQipQk3KWXb48ki2dnQhb/dL2gaj/DeIbO7yL2zBQkkcSL2dmBcKHDnK43zE+qtvGs+H58xOH72IyTwrbMypklRAO8+hKOepUKmgNrmwrHPynjVyhPRpSTluXkiF8ua+XJJpYNpe+g3vpaYb7Omdx6TMGiBBMMaFQ9ujuxJKHS6qFvsSQSK0RaautzPKTdk9jZxCBFkiubarc+1fMLk9M1SFxd1DAGzWt8D4+FenwwP16VhwsQBZde6dLk+qdfpfMPlVNqnz+CSthKDmnm94XWHDorSsuZne+SJbkLdVILsSD3QQLKSSNAaKbjs3Zx9niHjk1EtljIkO4dRIjBfa7o8etbLzRysmIyurmGZRlVwMysDskiXGZc2o1BBvYjMQdSxPL+KSaKJRBIZSwz5nTKFGZ2K5GuLEC2a9yBtciyLvJRv1vj9kcUrJ8mT+Hc8YmOVRiBHLCxVcyKUkjJIXMwLFXW5ubZSOgaug1pnDfs/PaK+ImDqrZhFGuVSRYrnYks1iL2GUdCGFbnVhWKUpQClKUApSlAKUpQCqXlhMySzG15pna491T2UfU+win51Z47EZI3f3VZvoCah8s4Ux4PDo2jLEgI3scovt51B/UjRHKjJ82l4Zt+tjFzGQfR4yPxMRGN/cvNrb+a+tq1rinPU7SumGEaRRuyGSRSzO6kq+RAyhVDAjM172NgBYnYuMrmxWDAF7PI58lELJf8AtSL9fKqPivJeaYyYaQR9o5LxupZC5uXZbEFCxuTuCdbAsSYOpGLeLu9vydqL/wAcEuTfq19in/hmcraRxNIGRlklijOTLm0UIq6knfe1x1q25V5oZ8Sy4lAJnjFpo8wjkSNjZTGzMUkBmJ0JzDrplEWLknGliG9GVNcriSRiddLx9mttNfXPh51c8L5RGFWSVpO2xBjKqxUKi3A7qJqRmYLcsWOgF7aVOSai8OpVic2k+4usDiSy5lQnNdrmwuD6vn6tht0qFDif+3uWUr9wg1/nJNfhVtDhAu19gN+gqtjjHp7/ANHTfX+Uk8azYKqteXtb2v6minKLx2W33RqvE+d8RMzCBY4oe8uZ1LvINVzBbhUU6EXzEjcLtUVeO4hDeCQRrYXjMSFC+WzPYANcnXRgL9N6suKckZZHbDShVJzGF1zKpNyezZSGUFrmxzC+gsNBEwnJ+MdpFY4dAhyhg8kl9A18mRLaMNMx1uL9TpjKMm7bfwZrtRtsy45d5kOKbssSgWWO0itGWCSAGxIUkspUkXQlhZgQTqBdYub7wKpKtKtr3W4y3OYK3kSNug8KgcB5WjwYeWWQySFe/IwyoqjUhEBOVbjMbksdLk2AFicOchksQ2jWB2C+zceIv/aNV1Md7LT1Ixs3h5kiOVYxly5FUabAAeQHT4Vow55kxDq3ZhMKTcLr2siey2a4Edxc5bE2IBKm4rfkiUi+/nv+taNjeQzGx9GlAjG0MiXye6sbqQQngGDbgAgC1L4IvpHl8+aEo5NYUQ5OYcWrt2eKzqCcokijZcvs3CKj6C3tX3vrWz8pc0nFZ45UVJogrNlJKOjFgrrfUao11N7aam961XhPLGLnElzh4jG5jvmeW7L6xy5Y9Nra667W13LlnlZMGHbO0ssts8jADRb5UVVFlQZmIGp7xuSTetDi45Mi3d3Rd0pSuHBSlfDQFNwU/f41jYATKP7MEWv51C4jzlhnHZQThpHIRWSN5UDFshzMgKC2u7Daq/jnDHxGDxAiXPmxLNIgNjMiMFZAdie4BlOjZMp3rUU4nESUzhWX1kY5HTwujWZT8QKriur5mqrK1ZPlhXkkvsbvwjmbC5VwxmCOv3QLq8QbLdECGUDMbLfuk3+dbZGtgBXHJMXE/wB0LTMw/BQdozKdPw1ucvQkiw6muhcr8MnhwcUczMzKp7t7lBclIy6nvFFKpmvrlvrVbj0SxRV38+bsqlLpJNs2Imo2FlAVmJsAzkk6aBiLk+Fh9BWEpcfhMD43X9b3t8q1nm7hc8uFQqpkjEvaSQqLsyHORYW72VmVsgtfLpcjK0IV3OSWF+v3S+4cbReZI4zzLhsWjYWGdWMyle0WN3jAKttKo7O+nvfqKk8O5yw05RO1AlNgFdHizPa7ZVmAzabWv1865/FxSJ7gSLdbZlLZWU9AymzKdNiAdK84jFRyXhC+kM2nYxjtGN9rgaKunrNZR1Iq+UMR3pOoocm352/B1lospiHXOx/uP/iRU6te4ThZo4cLHM2eVIu93ibsqqrXfdjdgMx31NXDx3FspHzH+dRxYIqMY6L7vvK7XzZlnxCopd2CoouzMQAANySdAK1w86QM0jwt2iRIpkdVYhkLbxkD7wqCfUuLuBvUPn7hUkkcTZWliics8SqWN7WR8g1fKb90DQkEC401GHiqHNllW+qsMwuLizKwOo06GppuUb2sSg0pZ6HQ8HzZhcRIEjlBc3yxurRsbesQkoUmwI2HWvOIFsdhE3PZzufheIEk+N3Fc4mkWe8MS+kSdI4zcq26lmGke1w7EWtprauhYaFxjsKsjBniwbiRvedngBIHxiY/MVdw9NKo5/2y9V/BXJ5WNlpSlQApSlAKUpQClKUApSlAVPNjH0LEWvmMbKttO8wyrr8SKz4/i8GFRTNLHEpIVc7Bcx6KoOpPkNaj81H/ALPb3pIkPwaaNT87GtM52gaLGNPMrdkVAjmsWSNQv3iMbWjuyliTYNca3AAgvqfh9zRL/wBEe+XtEtsXzTDI6YlJGEUXcIOGnDky2JspUPoE3Ckeehq+4TxWHEktDKj5dGVTqt7EZl3U2tuK5onEIyLiRCDrcOtj4Hf/AJvUvluFsRi4JMMCVQkviV9QR2IZM20mYgDILgWDGxC3hKmm8T7/AC0IyqOSiuSt7nVqjY5u6P3k/wBtaxMhFrqz+Ov+BIFYMRGbrlTKSw3I6BjsL+dUS4l6YX5P8W9RCCunczcT45BhgDNKkeb1QT3mtuFX1mPkAa1oc2QCY4oyN2LWht6LPn7oMpNsua13tfLbS17mtf5ngaDGTS4gEK+UpiCDk7MIo7MvtHlYOchsDmLC5LWgtxCIDMZEygE3zrYDcm99tBWr6kmchPBiXNWOl8L4lFilzQyI4VhnsQSG3KsNwdQbG3Sp+FHek/f/AOFa5vyjhnmxkc0AZUVT2k+SySoUbJGHNu077K91uFyHUE2O9QysFNlLMWe25GbOwF7bKLAE9NKrilRTdtbFcnldkqc53CA6LYvYkG9wUXQWINjcX2tprWHi3MGHw1hNKiMwJVCe+4GrZUF2b5A71liwhAFr311JvqTc2FzpfpfQWFcx43E2GxM7Yq6l3LDEuLI8RP3S9p6q5AwTIxBuCQDe57Tk23dEVG2b1Nzi5yiiVO2zorrmjIikkul7AMY1YKwFgQfA/Kz4bjosSoeGRJFDd5lYN3hqQbagg9Da1c0l4mgXvSoFW9ruoAvqdSdr1d8iYV2xZnRGWHsyrykFVlJKmMKCPvMvfOfZcxAPeYUlSU0lIunNOTcTZuSf4vJ/ScV/7mWr+qblBgcHGRsxdgRsQZGII8iCDfzq5rbxLvWn3v3KVoKUpVB0V5kcKCTsBc/ConGeJjDwSTMCwjUtlFrseii+lybC501rneK4/jJtZJ+zBveKFVC2OwLupc294Fb+A2oDcOWpM+HYA6GaZrjwaZ2UfEgjSrXDYZWF2VSSSdQDbp+gFc6n4ziTIZI52jvYmMqjxkhcveBGbz7rLc1t/KnM5xMTdoqrNE/ZyBfULZUcMubWxWRTY7EkXNrnIqeGSqTeit+Pnaaa88c5W3dy1wkISSQAAA5W0FtwV6fuVNqDIx7VWABurDfwKkdPj9aicf5hGFw7SsuZhlVUvYM7ssaAmxsMzC5sbC+9aZVI3Xb/AAZ7MuGYDfSoUD5ol81BPiLjYedc8l45i5GDS4jTrDGirEdTocwaQ6aHv2PgK+Hi86uz4eXs4zfJA0aGJR7N1ADjSwIDgb1ConLJFkbKF+06BjMOjIGKqbumpAOnaLU+KFVHdAA8gB+la5wrmL0rDKSmSVZFWRAbqGWRScrdVIsR4Bhe1ja7M0lrhF+GbX9LVD/UU4Rw5tq97JvlyRHC3memF5l/ZRr+WZlt9ch+hqTWs8d4+cMssqpnlJjhRSbKW1YFmAuFHaG+l+6QLk1qj8bxjnM+Kf8AcjVI0B8RoX+rmtLkna3zchax0yZtLDc/l51rPMODWWfAqVDXxGdtL3EcMr69Sok7Pf2gK1ccYxam64lm09SVVdDqL6qFk1tb19L7VsHAOMDG4qCRRlEWHk7RLkhZWm7G2awzAHDzAHqNbCu8PGXTOb0Sfs0vVnW1hsbhHEFFlAA8ALfpVJA+bikov+HhYrD9+WXNf/01t8TV9VDwWXPjcc2ncaKL45Yu1Jv8ZrW/Z89LqP0zfZ94oi9i+pSlZzopSlAKUpQClKUApStT5x5olhkSDDhQ7LnaRwWCJfKAqgjM7HNrey5dQbgECz5mmULFmI/GjbXwVwSfloalzDMR+1YW8Bvr5nUfSueRcWxFn7SeWUspW7ZBluVJICIo2UjbrWXAc2YjDENNJ28I1kzqokVdAWRowoOUa5SpJ8Qd81Wk6mWxoc0oRS1zN/xvDEeN1yJdlYeqNyCPCs8eJXsxITlXLmudLC19egr4MSDtY/MD/wC/yqvwoJAUjuRlltc6kEqAehXKRa/XXpVrrRwZZmeSayWpMXEuxOVAF1GZjuRaxCjdTrqSNtrEGseId8yapfMT12yMB18a1nmrm6ZJhh8NkQhFkkldc1lZnVVRLgZvu2JZtBpo19KFOISlXEssksjBcsrCPNGVYNdQqBVJFxoOgvemqunclTh1rSfP2OgGSQsMyr3so7rnbUsSCvS1xr+muKJF7RiYLHIptkQkd9x7JO+h+H0rTeF824jDvGJnGIhZlRiyqsql3CKwZLIygsoKZAbagkjKd4ixJaRiq3BCgXNtsxvtf2vyqiMlRvjlm+Svy5K/2I4JS0fsSPSHNwsZG4BYgDS1joSbG56dD5XxcIw1kDk5mbM17DQMxfKP2RemMxUiI5KjRSRY3ubabgVqvH+aZ45fR8NkRI0XNKwzMSR6iIdBYZTnbNva3Wr6c4yW/iradnicwNO7zN5qJOxJ/Z2t4n/LprXN/wCE8Tb+Nz5veul7+OUJk+WW3lU7gvM06TRpOwnichC7AI6E3sxCAI4LEAgKtr312qNWMpK0ScWlqbBytg1MmMfItvSMqd1dBHHHH0GnfV/yrYcRLlRm8ATb4C9UnIovgYn1++zza2v97I03QW9us3OWIMfD8W6khlglII3ByNYj4GvRqU78R0a5qPl1Su+VzxyKluG4P+jxH6op/wAavKj8PwoiijjAChEVQBsAAAAPLSpFU1p46kpc22dWSFKUqo6YsThlkRkdQyOCrKwuGUixBB3BGlaZifs4dSPR8UVT3J4+2sNLBXV0awF9XznXet4pQGg/9Apu0VZMUqowOsUNnzCxADSO66jMdUPq1t/CeBxYaIRRLZbkkkkszHdmY6lj4nwA2FZ8fCWQ5fWFmXW3eBuBfwNrHyJrLDMGUMNiLj4VJpNAi4uEKFI9lhf4Hun8mJvWXFYCOWNo3QMjizL4/Tr1uNRWWaIMpU7MCD8DoawcOnLJZvXQ5X/eHX4MCGHkwqKhFRuloLs1Cf7OZFP3OKOS/qzx9owHRRIjIbDxcMx6moPAeTJcVCksmJ7JJFvkhiAdTsfvZWdSND/Jg6jauj1r/JgCRzw9YcTMCPJ5DOn9yVaujBOnJ7pryzv62Obk2DhUeHijhhXIgYWsTfcuxLE3JYg5iSScxvqb1O7EAeQ89P8AKseKbvRjxf8A4WP+FfOIMMoS+shyDzGpe3nkDH5VU6cZWujt2RDwiLEYYxypdJO+V1Ugls4sVsQym1mFiCotWlcb5SlwzQJFiO17aQRqk0YL7MzuZI2RcqIpa2S5y2vc10qtc4WRisbJidDHhw0EJ95yQcS48sypGPON/GrqUYycpyWS+Jefpc4ypi+ziRz99iyE92CLs2I6gyO7mx8UCsOhqy5RwiCbFvGAI1dcPEBtkhWzed+1klBufZ+Zs+ZOMejQM6rnlPcij6yStpGv11J6AE9K9cu8K9Gw0cROZlF3b35GOaR/6zlj86lHqUZSf7sl4Zv7HNyyNUPKNmSeYX++xErXPUK3YoR0sViW3jv1qRzTxg4bDSOovIbJEvvzOckS/NiPlepHA+GjD4eKEG/Zoqk+8QO83xJufnXEsNFvm7eWb90d3J1KUrOdFKUoBSlKAUpSgFU/MHK0WLylyySICElQgMoPrDUFWU2BysCLgHcXq4pQGht9n2JBa2KhI9m+HcEb2zWnsem2XroKkcD5DXMsmJlMzRubRBBHFmVro5S7OSBlYBnK3sbXAtulQzZJfKX/AG1B/VB/cqSV7gY4bAA5mO9tBpck2PhoPMivGCw6o7oBoArL1ABGSwv5xk/OsmEBZmkItfRbixCDx1O5Bb4EX2r5jWyMknQHK3krW73yYKSegzGqqdOMm3bN/PUhFt9YgcwcpxYsq5Z45VGVZEIvluCVZWBVluOouLmxF607iHKmIgeBDiIHM8nZhvR3XKezkkuV7c5vw7WBHrV0yqDnaUx4dZhf7maGRvJBKqyk3GwRmJPS1+laaEFOooPfLxeS9STyRD4RyAkciyzytO6EMq5QkSuNnEYuSwOozs1iARYi9X8MeZ3/AGSAPI5QT/tD61MqNhPWl/fH+7SqsKknf5mjtzFi4wWjS17tmNzqAneuL/tZB86rOYOS48VIJQ7wzABTIljnQEkK6MCGAJNiLMLmzC5vbxjNKze6Ao8ie83yI7P6VG5i4wMNA0lsz6LHGN5JW7saD4sRc9Bc9KnGndqEFm/uG92aLw7lbETSTxriILQOI+19HezPlDOAnb+yGAvm1JO1tZnEuURhMPJM0rT4kqI4LqFjjmlIhVo41uwYl/WZmIF7EXN9u5c4ScNhkiZszgFpH9+ViXlb5uzGq7GkYvGxwjWPCETSnoZiD2EfgSoJkI6ERHrWiEYdNeP0xz77f9n7kXoX2DwwjjRF9VFCj4AWH6VT86DNh1isD200UZBtqpkUyaE6/dhzbX4VfVruLbt+IxILlMIplc9O2kBjhX4iMysR+0hqHD36TG9ut5aebsvEPSxsVKUrMSFKUoBSlKAVDgPZuUPqsSyfHdl+N7t8GPhUysc8AcWPxuNCCNQRUk9mDJUXEQEMHTcaMvvL/wDIa2PmR1uMazvGLSAyKB+Iou39ZFG/mgN/AVJhxCuO6Qf8PiOh+Nds45nBh8Qri6m/Q9CD4EdD5VrvEEfDY5ZokLpiUyzoo1DRgmOXa3qkxtc3/DttVzxBCgMqAlwNVUX7Qe6R+hGo8xoYy8RTsS2IZF7NM8jXsFsLswvquXW99R8xV1N4Ly1Tya+cnZnGeuI4xg8WVQy5gb5retmj8Nruv1r1Fi8+IAKsAqvbYqxDBSb7gixH9euT8T+3CNHjXDwNKkVwJJG7PONQO4FJtbKQTY6bCrHk/wC12LEN2MyGGeaQhWzDs8pZmVMxsVbvFbkak3G4Wt8v03iIUeldN25+ebW3PNbkcava5ufGuKnEynBYV7MVDYiZD+BC22Vhp2zgnIOgBboL2OJxkGAgjS2VRljiiQXZ22VEUalj/mSdzVXPKcEhXDQdo00uwayJK2gve7dmtgDa9rgKLaLK4ZwQQM2JxUolxBBvM1lSJN8kSk2RB1NyW6k6WokoKK/27L90nu3y5LktL5s7mY+C8GlllGMxgHbWIhhBuuGQ7i+zTMLBn+Q03ueKcWiw0TSzuscaC5Zv0A3JPQDU9Kpm5pec5cDC0o/8Q4KQAeKse9J/UFj7wrNgOVQJBPiZDiZx6rMMscf81EO6tveN3/aqFSN5Yq+XKK1tytt4572YXYYOH4STFzpip0aOKK/o0LXDEkWM8inZ7XCqdVDG+p02WlKzVajqPklklyRJKwpSlVHRSlKAUpSgFKUoBSlKAVA4tEXUIN2I1sSAB3jmsQQCBl/rbWvU+omEGYtIfEqt1sQoNj11BILA+Fqi3siE8+rzPeBxAdAQLW0K+6w0K/I6VnZb6HUVGxGFN88ZCv1B9V/DN1+Y1+O1eV4kBYSAxnz9X5OO78iQfKrcN84kjzE3Y91vw7gI3u9ArfPQN5gHXfNj8Gs0TxOLpIpRh4qwsw+hrMyhgQQCCNQdQR/lVTPiHhcKNYrZrt0tp2Ycn1joQXtta5v3ZRvJ3Wvz1BG5Rxcgj9HmDFoCY1mbaZUsFfXXNlK5v2g3hUnBcRfK7NHY3U2V81yxC5dQNQR11+FVXOXOGFwCRzSMxdjdI0ALSWBB0JFgASCx2vbU2Fc0H25v3l9FAV5c5ImJYLnDEC6WvYWFenR4KtxmKpSptrfl22/C8iDko5NnZMBxBVwwll+6BDSOHIGTd3BIJBC66gnQVWcHw74ucYyYFYl/ikTAqygizTOCfXfXKLd1T4saq+GcZwfGIGsAIo8gaJrZ0Nwy2RSd2AAOoOSwBuQLGabE4yR4FBwsKG0soYGRwb2WIgWUFbXfcG4Xo1UqGHF+2WeK/wC1clvd6Pdabs6SeJ8dkkl9GwdmkH4sxF48OPA9Gm8I7+bWG9lwbg0eFiEcQsLksxN2dz6zu3VydSagzcRwnDo0iuEvfJEgLySHdiEW7sxJuW87k1EvjsZ44CA9e62JYeW8cX98/umoODlC0erDm/3dvb3K9vNi/mSuPcymNuwwyibFv6seuWMH+UmYepGN/FthepXL3BfRoirOZJXYySykWMkjbmw2UCyqvRVA6Vl4RwOHCoVhQLmN2Y3LO3Vnc6sx8San1ROpFR6Onpu3q/wuzzbytJLdilKVnOilKUApSlAKUpQCo8+BRzcjve8Lqw8sy2NvK9SKpMfxkrIyEAAFLNc2N3iUgsrAq3f9UjUEWzd4CynGUnaJxkjGxTIh7NmcnQAhMwubXDGwsBrqCTXOPtv4jIMFGhTKZJQrPlF2QAvlvra7BTYEg5flW54jj7kX7ps4sqGxNpniIN21uFGnxGtQ+fOWf4V4aBE6PIAJYXXRXbKdB3tFdWI1JtcHW1ehwzVCtTnWSwqSv6fO0i807HD+QuFRTTyvNG0kWHheYoDbOy2CKdNbsQLdfyrW3a5JGmunl9AP0rPPHLh3eJw8Ug7siG6m3gw6g6HwOhqdyvytPj51igUnXvyWJSMdWcjQaXsL3Owr9LlXo04z4mpNODStnlv5t38dDFZvJI71yTipcRw2BlR1ZoQpmYrmdx3We+ctlzAtfdr+zubXB8nqxWTGM2KmHeHaG8Ubf6uIAILG9mKlvOrfg/DFw2HigS5WJFQE7kKAtz5m16mV+UviZK+DK/n5695uwnwCvtKVmJClKUApSlAKUpQClKUApSlAKUpQHxhfSvMUQUBQLACwHgBoBXulAK+Mt6+1gxs5SNmFrgaXNhfpqdPr+VdSu7AxHhij8MtGf2Dp19g3Tr4VFeWdXN1zIALEKAGJJvpmLCwyi+vXu+EWLjbF7AqpYRetfTM0w9TPb+T3B18SLGsXCOYe0kiJZV7eKNxrdczRl+zTvaMRdttQjaeGvoqiTbV7Ebo/P32iY8zcSxJKlAr9mqH2FTu2AGgBbM5A6ux3Jr3xPhUUPC8K/Znt8S7uZC3qxxkoihcuzXZt790HUaDbftn5Cljnkx8QLwyWMoA1iYKFLED2Gyg5uhJvuK5c+KJVQWJVb5QTcKCbmw2FzrpX6H+lVaVfhKKpytg+pXzyT1731u0yTTUnc2v7LMc0fE4QFLrJmRkBtmGUsu5A0YA66WvXesZwvEStHlkfDxi4kVCgJQi4CWDWNwBm0Ni1sux5p9inIUhlXHzrljVT2AYEM5YW7S3uZSwBO+a40AJ7bXyP63xlOfGylRs7K19U32bdngX04vDmVvCeXYMNcxJ329eRiXkc/tSOSx+Z06VZUpXgTnKbxSd32lwpSlRApSlAKUpQClKUApSlAKWpSgFqUpQEbF8NilsJY45ANs6K1v7Q8z9aywYdUUKiqqjZVAAHTQDSlKAyUpSgFKUoBSlKAUpSgFKUoBSlKAUpSgFKUoBSlKAUpSgFKUoBUIcFgD9oIIu0vfP2a5r7XzWvelKAm0pSgFKUoBSlKAUpSgFKU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data:image/jpeg;base64,/9j/4AAQSkZJRgABAQAAAQABAAD/2wCEAAkGBhQSERUUExQVFRQWGR4aGBYYFhoaHBgXHxsbGBYaHBkXGyYfIRojHBgYIC8gIycsLC0tGB4xNTAqNSYtLCkBCQoKDgwOGg8PGi0kHyQuLSwsLCwsLCwpLzIsLyksLDQsLCwsLDAyLS8vLS0tKiwqLSosLS8vNC0yLC8vLCwsLf/AABEIAJQBVQMBIgACEQEDEQH/xAAcAAEAAgMBAQEAAAAAAAAAAAAABAUDBgcCAQj/xABMEAACAQIEAwQHBQIKBgsAAAABAgMAEQQSITEFBkETIlFhFDJCUnGBkQcjM6GxYnIVNENzdIKSosHRU2Oys8LwFhckJVSDk7TS4fH/xAAbAQEAAwEBAQEAAAAAAAAAAAAAAgMEAQUGB//EADcRAAIBAgQCCQMDAwQDAAAAAAABAgMREiExQQRREyJhcYGRobHwMsHRBULxBmLhFFKi0iMzcv/aAAwDAQACEQMRAD8A7jSlKAUpSgFKUoBSlaR9rPHpMPg1SIlWnfsy4NiiZSzlTvc2C3G2YnS1RlJRTbLaNKVapGnDVuy8Sw4n9pGAgkMbz5nHrCNHkCkaWZkBUN+ze9TOA86YTGErBMC4uTGwZHsLXIVwCV1GouNa4RwXgj4hjHEACiF7a+qu4VVBJPgAKwvmhlvHJaSNrpLGdmHVSRtuLEagkEWNeeuNd7tZH2M/6Yp4HCFW9RK9rZf48/A/SzyAC52/5tWCTiEa7uo+J8ix+eUE28ATVfwLiIxuCilIX72MF1FmUNtImu4DBl8dOhrIvL6AMLtZjma5uS3Z9je5ufUA/sjzv6Db2Pj4Rhn0jaZMbiEYNiwBva1+uhP5Mp+Yr76envDfLv7RIAHxJIHzHjUU8FBzZmY5wwbYXDIiG1ttEH1Ne/4MuyszsxUWN1TvagjTLoQRuLbnyty8juGlz+eRPpSlTKBSlKAUpSgFKUoBSlKAUpSgFKUoBSlKAUpSgI3EOJRQRmSaRI413Z2AGugFz1J0A6k1q/8A1tcO/wBK9vHsJvrbJe3yrm/2kccbE4+Rc14sOxjjXWwYC0rWPt5sy38FFtzeqfgTjDLiSyhGJCjW5KkKRoLBtbgE3IDHpWCrxbjJxgr21PreA/p+FWhGrxE3HH9KXbp5625bn6GwPEI5kEkTpIjbOjBgbaHUeB0r3JiVU2JA66+Gp/QH6GuKfZXxloMesVz2WJurL07QKWR/I2UoSN8y39UW7FjuErKbsSNLd3Q2II36jW9jcXANaadXpIYonh8bwL4LiHRqvLVNbrYy/wAIJ7w66fAgH6Fl+or4OJRnZ13tv1vlI/tafHSo0nBAWLZiGa+Yi2t+zGxGmkSj61lj4ZlYEOwsXJ21DtnINx0OxHSp3kZcNK2rv87CVHiFYkAgkbj9D8ND9DWSomBwAivYk32uFuBckC6gXte2v63Jl1JX3KpJJ9XQUpSukRSlKAUpSgFKUoBXmSQKCWIAGpJNgB8arOK8wLE4iRTNiGBKwpvbTvOdkTXdvlfaqjiOHUZXx7dq7H7rCR3KFuihD+Kw0uz90b2Wq5Ttoa6XDOVnLJPTdvuXLtdl27EuTj7z39FAEQvmxUoIjFuqLoZOutwvma559oGDEmHGIjzyiJxnxUzZTKDdcsEdgMgLBrqACFNsxrdOLHLCcTxDSJLFMIpBXNfuB/8ASSX6eoLbG16hcF5dkx7jF49e5oYMN7KJuCw63HQ7310sBmnefV3fzw9z2eFdPh10ydoxeqzu1nZPLE+ekFrZ5HK+EcZaA54whN1ZWN7qVuQVKkb316EVEmmaSS578kr2AFgXkY6AbC5J+FdX5y5CwhixWIRDE6LcGM5QXAzsxQgprmAJA8etWv8A1cYWCGU4eP78r3JHZnYMpzpYsTlGZVvlAvYXvas/+klezeSPaf8AUVLAqkadpyyu7WWnjlfSyuTOUsFJhsJDB3C8aL2iDukObmRgdQys+cgkC+uu9rtceugYFCdAGsLnyIJU/I1gwU64mGKZbqXQOp6jMAbHxHiNtKzxTX7jgZvDow8RfptcdPoT6S7D4mpq8Sz35kkUqJ6Fl/DOX9ki6/Jb6f1bfOvUOKucrDK3huGHip6j8x4VK/Mqw7ok0pSukBSlKAUpSgFKUoBSlKAUpSgFKUoBSvLuALnQDeqJuLy4nTCALHscS4Nv/KTTP+8SF/e2qLkkW06Uql2sktW9F85avYsOJcbigsHbvt6kajM7n9lBqfjsOtqoOLY+VgO3Z4EfRMNCQ2IlPgWGigjcLt1cUwoVZHTBATT3tPi5SWCHS4LD1m/1SWUdcvWs4viGgmGFwl5uITD7zESWLRodbk2sqgbKBYAA2JIvnnN2z+fl+h6/DcNFTUYrPW7ysub2jHtd5PKyVzmnNWA7DGyRlVjz/erGr58gfUozD2wbkjXRl1N715l447QdgAqocpbKCMxUEKTra+upABNhfYV2HCcgYaLDOkyDEO/ekkcd5n3GU3uuuxBvc3vVLh/sswfpbRt2rIIEbL2rAZy7KxzDv6hds3U1lnws27p2ue/w/wCu8PCHRzi5KGj52ts3tla7bta+Zpn2ccNeXHJItxHh+/I4XMAWVljU6g6k5ja9gutgb125MS49Zcy9GQ308cp1+haqbC8LiwWKiWFEiimQxlVW15EvIhJ6kqZbk6mwq6aAx6oO7e5QfmV8/LY/HfZRp9HHCtj5z9S4t8ZW6aS1SsuS0t537HyRmhxStfKbkbjqPiNx86y1GaNJQDv4MLgjpoRYg15IdP8AWL4bMPHXZummh31O1X3PKwp6evz8EuleIZgwBBuD/wDh+flXuukHkKVCPExlDZTYjMDcajKW/QVmw05bNcWsSBr8KipJ6EVNPJGelKVIkKUpQCqLifFJJJDhsMbSC3ay2usKnUb6GUjZem503m8e4kYIGdRdzZY196RiFjH9oj5Xr1wfhYgiCA5jqzud3c6ux+J+mg6VCWbwo000oR6WSvsltfdvuyy3fYmiunCYGICJGkmlbKoJJeaU9XfewFyTsqj4CpPCOB9mTLK3aYhhZpOgG+SMezGPDrubmsOAj7XGTTG9oR2Ed9rkB5mHxJRfLIauJ5gilmNgouT5CoxS12WhZVqSisCfWlZye7vml3LK659yNK43F6bxSLDHWDCjtZRuGc+opG17EfItW7mwHgBWiclTt6PiceQufETXGYmwjDZQD4WJb6CtoTENJCQ4W7O0fd2ZcxUsAfFATa5trvUaX0ufPP8ABfx+VWPDLSCUfHWT87+CIfM4/wC7MQToTEzHyJF7fK9vlWwWql5zH/d+J/mm/SrurF9T7l9zLN3oRf8AdL2gUvLICCeEX+6mYC/uvaZbeQ7S39WrTEQBh4EaqfA+P5keYJHWqiGcJxGRCbCaFGUX3dGZX0vvleLpqAPCrLieOESBiQAWVSzaKuZgtz5a/UikNLDiL9Jj5pPzWfrcy4WbMutgwNmA6N1+WxHkRX3EYcOLHpqCN1PQjzqBw7Elskht94CrWvbMpbKRr1Ab+7VpUkUPJ3RgwsxNw3rDfz8CPI/5jpWeo+JQjvKLleg9odRr+XmBWaNwQCNQdqI4+aPVKUrpEUpSgFKUoBSlKAUpSgFYsViVjRnchVUFmJ2AGpNZaoMevpOKWA6wwhZZR0eQk9ih8QLFyP3KjJ2WRdRpqcutos33f50XazxFg3xtpJwyYe90gOhkHRph4HcR7Drc6D1iZGxMjQQsY4Y+7NIosSbfhRnYED1mGouANdrHj2PMGHkkWxZV7g8XPdQfNiB869cG4aIIUjBuVHebqznV2PmzEn51DDnbzNPS2h0lt7RWy5vtemurd9jzM0WDwzEKEihQnKBsAL2Hmf1Na79m/DiYWxctzNimLMSCLJc5QAfZ6jyK+Ar59peMJhiwqNaTFSKmm4S/eNh0vlHwJq0l4i0MiwRImRFw4C6hikkjxNl6WRUD7HQEabiKSlU/+fd/4LXJ0uDu/qqP/jH8yf8AxLXFalF8WufgveH97LUGP+Pv/R0/3klTotZGPugL8/Wb8in0qDH/AB9/6On+8kqb27zLSyUl/b90Y+bkth+1G8DpNfwCMDJtrrHnHwJ6VdCsHEMMJIpEbZ1Km/gQQd6h8s47tcLCxIz5FDgEHK4ADDQm2vSu6S7zj61Bf2v3WXs/MkzARnP7JPeHgToG/wA/LXpUqqfFcXUzGA5L5lVkb1mR1JzgX9W4Zb23RvCrHCPoQdSpyk+OxB+JBB+dSKXmrniaPIS67e2AL5hbcAe0LD4gW8LfXx42QGQ2v3drXA9Y2Xre172BsDXl7ymwJEYuCdQWOhGVlbQDUGvmGQRtkAAQ6pbod2X/ABHxPhUM9iF3NZbfPT5oeDgCRbJGguembU6X6DUE6ede04d613ezEmwIXcZbAoAdOmt/PaptK7gRX0cTyi2AA6aam/5nWleqVMsFKUoCk4oO0xmGj6KHnOvVQsaXFtdZSfitXdUuGObiMx9yCJRrtmeZm06Xyr9BVtO9lJ8AT+VQju/nI018sEOSXr1vuab/ANJ/RsNGUUSzYmSaRAWyqE7QkuTqSihkAsDe67A3FSOYsWzKZZxkuueOOFFRlDXYfeZ31Gnr/SrxOXExGAwaMzpIkSNHIlrglBmUhgQykaFT4A6EAiqbkvGZFKNhpSfeaSEW8RZZfp+dQhOLWC+dvx+TvEO1eUlpifuRIuY5oVK9lE+GuWMMSdlIvez/AHbK2RraAIVW/VvHfIuKLKyNHd1yZxYW9a2Q963TNWsxfZ1JIbTzgR+1HCpBcdVMrG4U7d1Q3gw6bZDg1zNYWAyqANO6ouB/eIrlVVLJU3b5t/DK4yu3KWv5KznGdvQcQChF4m1uDbSsXNfNjYfJHCgaaQMQXuEjVcoZmA1Y3dbICM2veFqk85xj0DE7/hN1PhXjmjlePEhHzNFLHcRyLYgBipZWQ91lJRd7EW0IOtQipQk3KWXb48ki2dnQhb/dL2gaj/DeIbO7yL2zBQkkcSL2dmBcKHDnK43zE+qtvGs+H58xOH72IyTwrbMypklRAO8+hKOepUKmgNrmwrHPynjVyhPRpSTluXkiF8ua+XJJpYNpe+g3vpaYb7Omdx6TMGiBBMMaFQ9ujuxJKHS6qFvsSQSK0RaautzPKTdk9jZxCBFkiubarc+1fMLk9M1SFxd1DAGzWt8D4+FenwwP16VhwsQBZde6dLk+qdfpfMPlVNqnz+CSthKDmnm94XWHDorSsuZne+SJbkLdVILsSD3QQLKSSNAaKbjs3Zx9niHjk1EtljIkO4dRIjBfa7o8etbLzRysmIyurmGZRlVwMysDskiXGZc2o1BBvYjMQdSxPL+KSaKJRBIZSwz5nTKFGZ2K5GuLEC2a9yBtciyLvJRv1vj9kcUrJ8mT+Hc8YmOVRiBHLCxVcyKUkjJIXMwLFXW5ubZSOgaug1pnDfs/PaK+ImDqrZhFGuVSRYrnYks1iL2GUdCGFbnVhWKUpQClKUApSlAKUpQCqXlhMySzG15pna491T2UfU+win51Z47EZI3f3VZvoCah8s4Ux4PDo2jLEgI3scovt51B/UjRHKjJ82l4Zt+tjFzGQfR4yPxMRGN/cvNrb+a+tq1rinPU7SumGEaRRuyGSRSzO6kq+RAyhVDAjM172NgBYnYuMrmxWDAF7PI58lELJf8AtSL9fKqPivJeaYyYaQR9o5LxupZC5uXZbEFCxuTuCdbAsSYOpGLeLu9vydqL/wAcEuTfq19in/hmcraRxNIGRlklijOTLm0UIq6knfe1x1q25V5oZ8Sy4lAJnjFpo8wjkSNjZTGzMUkBmJ0JzDrplEWLknGliG9GVNcriSRiddLx9mttNfXPh51c8L5RGFWSVpO2xBjKqxUKi3A7qJqRmYLcsWOgF7aVOSai8OpVic2k+4usDiSy5lQnNdrmwuD6vn6tht0qFDif+3uWUr9wg1/nJNfhVtDhAu19gN+gqtjjHp7/ANHTfX+Uk8azYKqteXtb2v6minKLx2W33RqvE+d8RMzCBY4oe8uZ1LvINVzBbhUU6EXzEjcLtUVeO4hDeCQRrYXjMSFC+WzPYANcnXRgL9N6suKckZZHbDShVJzGF1zKpNyezZSGUFrmxzC+gsNBEwnJ+MdpFY4dAhyhg8kl9A18mRLaMNMx1uL9TpjKMm7bfwZrtRtsy45d5kOKbssSgWWO0itGWCSAGxIUkspUkXQlhZgQTqBdYub7wKpKtKtr3W4y3OYK3kSNug8KgcB5WjwYeWWQySFe/IwyoqjUhEBOVbjMbksdLk2AFicOchksQ2jWB2C+zceIv/aNV1Md7LT1Ixs3h5kiOVYxly5FUabAAeQHT4Vow55kxDq3ZhMKTcLr2siey2a4Edxc5bE2IBKm4rfkiUi+/nv+taNjeQzGx9GlAjG0MiXye6sbqQQngGDbgAgC1L4IvpHl8+aEo5NYUQ5OYcWrt2eKzqCcokijZcvs3CKj6C3tX3vrWz8pc0nFZ45UVJogrNlJKOjFgrrfUao11N7aam961XhPLGLnElzh4jG5jvmeW7L6xy5Y9Nra667W13LlnlZMGHbO0ssts8jADRb5UVVFlQZmIGp7xuSTetDi45Mi3d3Rd0pSuHBSlfDQFNwU/f41jYATKP7MEWv51C4jzlhnHZQThpHIRWSN5UDFshzMgKC2u7Daq/jnDHxGDxAiXPmxLNIgNjMiMFZAdie4BlOjZMp3rUU4nESUzhWX1kY5HTwujWZT8QKriur5mqrK1ZPlhXkkvsbvwjmbC5VwxmCOv3QLq8QbLdECGUDMbLfuk3+dbZGtgBXHJMXE/wB0LTMw/BQdozKdPw1ucvQkiw6muhcr8MnhwcUczMzKp7t7lBclIy6nvFFKpmvrlvrVbj0SxRV38+bsqlLpJNs2Imo2FlAVmJsAzkk6aBiLk+Fh9BWEpcfhMD43X9b3t8q1nm7hc8uFQqpkjEvaSQqLsyHORYW72VmVsgtfLpcjK0IV3OSWF+v3S+4cbReZI4zzLhsWjYWGdWMyle0WN3jAKttKo7O+nvfqKk8O5yw05RO1AlNgFdHizPa7ZVmAzabWv1865/FxSJ7gSLdbZlLZWU9AymzKdNiAdK84jFRyXhC+kM2nYxjtGN9rgaKunrNZR1Iq+UMR3pOoocm352/B1lospiHXOx/uP/iRU6te4ThZo4cLHM2eVIu93ibsqqrXfdjdgMx31NXDx3FspHzH+dRxYIqMY6L7vvK7XzZlnxCopd2CoouzMQAANySdAK1w86QM0jwt2iRIpkdVYhkLbxkD7wqCfUuLuBvUPn7hUkkcTZWliics8SqWN7WR8g1fKb90DQkEC401GHiqHNllW+qsMwuLizKwOo06GppuUb2sSg0pZ6HQ8HzZhcRIEjlBc3yxurRsbesQkoUmwI2HWvOIFsdhE3PZzufheIEk+N3Fc4mkWe8MS+kSdI4zcq26lmGke1w7EWtprauhYaFxjsKsjBniwbiRvedngBIHxiY/MVdw9NKo5/2y9V/BXJ5WNlpSlQApSlAKUpQClKUApSlAVPNjH0LEWvmMbKttO8wyrr8SKz4/i8GFRTNLHEpIVc7Bcx6KoOpPkNaj81H/ALPb3pIkPwaaNT87GtM52gaLGNPMrdkVAjmsWSNQv3iMbWjuyliTYNca3AAgvqfh9zRL/wBEe+XtEtsXzTDI6YlJGEUXcIOGnDky2JspUPoE3Ckeehq+4TxWHEktDKj5dGVTqt7EZl3U2tuK5onEIyLiRCDrcOtj4Hf/AJvUvluFsRi4JMMCVQkviV9QR2IZM20mYgDILgWDGxC3hKmm8T7/AC0IyqOSiuSt7nVqjY5u6P3k/wBtaxMhFrqz+Ov+BIFYMRGbrlTKSw3I6BjsL+dUS4l6YX5P8W9RCCunczcT45BhgDNKkeb1QT3mtuFX1mPkAa1oc2QCY4oyN2LWht6LPn7oMpNsua13tfLbS17mtf5ngaDGTS4gEK+UpiCDk7MIo7MvtHlYOchsDmLC5LWgtxCIDMZEygE3zrYDcm99tBWr6kmchPBiXNWOl8L4lFilzQyI4VhnsQSG3KsNwdQbG3Sp+FHek/f/AOFa5vyjhnmxkc0AZUVT2k+SySoUbJGHNu077K91uFyHUE2O9QysFNlLMWe25GbOwF7bKLAE9NKrilRTdtbFcnldkqc53CA6LYvYkG9wUXQWINjcX2tprWHi3MGHw1hNKiMwJVCe+4GrZUF2b5A71liwhAFr311JvqTc2FzpfpfQWFcx43E2GxM7Yq6l3LDEuLI8RP3S9p6q5AwTIxBuCQDe57Tk23dEVG2b1Nzi5yiiVO2zorrmjIikkul7AMY1YKwFgQfA/Kz4bjosSoeGRJFDd5lYN3hqQbagg9Da1c0l4mgXvSoFW9ruoAvqdSdr1d8iYV2xZnRGWHsyrykFVlJKmMKCPvMvfOfZcxAPeYUlSU0lIunNOTcTZuSf4vJ/ScV/7mWr+qblBgcHGRsxdgRsQZGII8iCDfzq5rbxLvWn3v3KVoKUpVB0V5kcKCTsBc/ConGeJjDwSTMCwjUtlFrseii+lybC501rneK4/jJtZJ+zBveKFVC2OwLupc294Fb+A2oDcOWpM+HYA6GaZrjwaZ2UfEgjSrXDYZWF2VSSSdQDbp+gFc6n4ziTIZI52jvYmMqjxkhcveBGbz7rLc1t/KnM5xMTdoqrNE/ZyBfULZUcMubWxWRTY7EkXNrnIqeGSqTeit+Pnaaa88c5W3dy1wkISSQAAA5W0FtwV6fuVNqDIx7VWABurDfwKkdPj9aicf5hGFw7SsuZhlVUvYM7ssaAmxsMzC5sbC+9aZVI3Xb/AAZ7MuGYDfSoUD5ol81BPiLjYedc8l45i5GDS4jTrDGirEdTocwaQ6aHv2PgK+Hi86uz4eXs4zfJA0aGJR7N1ADjSwIDgb1ConLJFkbKF+06BjMOjIGKqbumpAOnaLU+KFVHdAA8gB+la5wrmL0rDKSmSVZFWRAbqGWRScrdVIsR4Bhe1ja7M0lrhF+GbX9LVD/UU4Rw5tq97JvlyRHC3memF5l/ZRr+WZlt9ch+hqTWs8d4+cMssqpnlJjhRSbKW1YFmAuFHaG+l+6QLk1qj8bxjnM+Kf8AcjVI0B8RoX+rmtLkna3zchax0yZtLDc/l51rPMODWWfAqVDXxGdtL3EcMr69Sok7Pf2gK1ccYxam64lm09SVVdDqL6qFk1tb19L7VsHAOMDG4qCRRlEWHk7RLkhZWm7G2awzAHDzAHqNbCu8PGXTOb0Sfs0vVnW1hsbhHEFFlAA8ALfpVJA+bikov+HhYrD9+WXNf/01t8TV9VDwWXPjcc2ncaKL45Yu1Jv8ZrW/Z89LqP0zfZ94oi9i+pSlZzopSlAKUpQClKUApStT5x5olhkSDDhQ7LnaRwWCJfKAqgjM7HNrey5dQbgECz5mmULFmI/GjbXwVwSfloalzDMR+1YW8Bvr5nUfSueRcWxFn7SeWUspW7ZBluVJICIo2UjbrWXAc2YjDENNJ28I1kzqokVdAWRowoOUa5SpJ8Qd81Wk6mWxoc0oRS1zN/xvDEeN1yJdlYeqNyCPCs8eJXsxITlXLmudLC19egr4MSDtY/MD/wC/yqvwoJAUjuRlltc6kEqAehXKRa/XXpVrrRwZZmeSayWpMXEuxOVAF1GZjuRaxCjdTrqSNtrEGseId8yapfMT12yMB18a1nmrm6ZJhh8NkQhFkkldc1lZnVVRLgZvu2JZtBpo19KFOISlXEssksjBcsrCPNGVYNdQqBVJFxoOgvemqunclTh1rSfP2OgGSQsMyr3so7rnbUsSCvS1xr+muKJF7RiYLHIptkQkd9x7JO+h+H0rTeF824jDvGJnGIhZlRiyqsql3CKwZLIygsoKZAbagkjKd4ixJaRiq3BCgXNtsxvtf2vyqiMlRvjlm+Svy5K/2I4JS0fsSPSHNwsZG4BYgDS1joSbG56dD5XxcIw1kDk5mbM17DQMxfKP2RemMxUiI5KjRSRY3ubabgVqvH+aZ45fR8NkRI0XNKwzMSR6iIdBYZTnbNva3Wr6c4yW/iradnicwNO7zN5qJOxJ/Z2t4n/LprXN/wCE8Tb+Nz5veul7+OUJk+WW3lU7gvM06TRpOwnichC7AI6E3sxCAI4LEAgKtr312qNWMpK0ScWlqbBytg1MmMfItvSMqd1dBHHHH0GnfV/yrYcRLlRm8ATb4C9UnIovgYn1++zza2v97I03QW9us3OWIMfD8W6khlglII3ByNYj4GvRqU78R0a5qPl1Su+VzxyKluG4P+jxH6op/wAavKj8PwoiijjAChEVQBsAAAAPLSpFU1p46kpc22dWSFKUqo6YsThlkRkdQyOCrKwuGUixBB3BGlaZifs4dSPR8UVT3J4+2sNLBXV0awF9XznXet4pQGg/9Apu0VZMUqowOsUNnzCxADSO66jMdUPq1t/CeBxYaIRRLZbkkkkszHdmY6lj4nwA2FZ8fCWQ5fWFmXW3eBuBfwNrHyJrLDMGUMNiLj4VJpNAi4uEKFI9lhf4Hun8mJvWXFYCOWNo3QMjizL4/Tr1uNRWWaIMpU7MCD8DoawcOnLJZvXQ5X/eHX4MCGHkwqKhFRuloLs1Cf7OZFP3OKOS/qzx9owHRRIjIbDxcMx6moPAeTJcVCksmJ7JJFvkhiAdTsfvZWdSND/Jg6jauj1r/JgCRzw9YcTMCPJ5DOn9yVaujBOnJ7pryzv62Obk2DhUeHijhhXIgYWsTfcuxLE3JYg5iSScxvqb1O7EAeQ89P8AKseKbvRjxf8A4WP+FfOIMMoS+shyDzGpe3nkDH5VU6cZWujt2RDwiLEYYxypdJO+V1Ugls4sVsQym1mFiCotWlcb5SlwzQJFiO17aQRqk0YL7MzuZI2RcqIpa2S5y2vc10qtc4WRisbJidDHhw0EJ95yQcS48sypGPON/GrqUYycpyWS+Jefpc4ypi+ziRz99iyE92CLs2I6gyO7mx8UCsOhqy5RwiCbFvGAI1dcPEBtkhWzed+1klBufZ+Zs+ZOMejQM6rnlPcij6yStpGv11J6AE9K9cu8K9Gw0cROZlF3b35GOaR/6zlj86lHqUZSf7sl4Zv7HNyyNUPKNmSeYX++xErXPUK3YoR0sViW3jv1qRzTxg4bDSOovIbJEvvzOckS/NiPlepHA+GjD4eKEG/Zoqk+8QO83xJufnXEsNFvm7eWb90d3J1KUrOdFKUoBSlKAUpSgFU/MHK0WLylyySICElQgMoPrDUFWU2BysCLgHcXq4pQGht9n2JBa2KhI9m+HcEb2zWnsem2XroKkcD5DXMsmJlMzRubRBBHFmVro5S7OSBlYBnK3sbXAtulQzZJfKX/AG1B/VB/cqSV7gY4bAA5mO9tBpck2PhoPMivGCw6o7oBoArL1ABGSwv5xk/OsmEBZmkItfRbixCDx1O5Bb4EX2r5jWyMknQHK3krW73yYKSegzGqqdOMm3bN/PUhFt9YgcwcpxYsq5Z45VGVZEIvluCVZWBVluOouLmxF607iHKmIgeBDiIHM8nZhvR3XKezkkuV7c5vw7WBHrV0yqDnaUx4dZhf7maGRvJBKqyk3GwRmJPS1+laaEFOooPfLxeS9STyRD4RyAkciyzytO6EMq5QkSuNnEYuSwOozs1iARYi9X8MeZ3/AGSAPI5QT/tD61MqNhPWl/fH+7SqsKknf5mjtzFi4wWjS17tmNzqAneuL/tZB86rOYOS48VIJQ7wzABTIljnQEkK6MCGAJNiLMLmzC5vbxjNKze6Ao8ie83yI7P6VG5i4wMNA0lsz6LHGN5JW7saD4sRc9Bc9KnGndqEFm/uG92aLw7lbETSTxriILQOI+19HezPlDOAnb+yGAvm1JO1tZnEuURhMPJM0rT4kqI4LqFjjmlIhVo41uwYl/WZmIF7EXN9u5c4ScNhkiZszgFpH9+ViXlb5uzGq7GkYvGxwjWPCETSnoZiD2EfgSoJkI6ERHrWiEYdNeP0xz77f9n7kXoX2DwwjjRF9VFCj4AWH6VT86DNh1isD200UZBtqpkUyaE6/dhzbX4VfVruLbt+IxILlMIplc9O2kBjhX4iMysR+0hqHD36TG9ut5aebsvEPSxsVKUrMSFKUoBSlKAVDgPZuUPqsSyfHdl+N7t8GPhUysc8AcWPxuNCCNQRUk9mDJUXEQEMHTcaMvvL/wDIa2PmR1uMazvGLSAyKB+Iou39ZFG/mgN/AVJhxCuO6Qf8PiOh+Nds45nBh8Qri6m/Q9CD4EdD5VrvEEfDY5ZokLpiUyzoo1DRgmOXa3qkxtc3/DttVzxBCgMqAlwNVUX7Qe6R+hGo8xoYy8RTsS2IZF7NM8jXsFsLswvquXW99R8xV1N4Ly1Tya+cnZnGeuI4xg8WVQy5gb5retmj8Nruv1r1Fi8+IAKsAqvbYqxDBSb7gixH9euT8T+3CNHjXDwNKkVwJJG7PONQO4FJtbKQTY6bCrHk/wC12LEN2MyGGeaQhWzDs8pZmVMxsVbvFbkak3G4Wt8v03iIUeldN25+ebW3PNbkcava5ufGuKnEynBYV7MVDYiZD+BC22Vhp2zgnIOgBboL2OJxkGAgjS2VRljiiQXZ22VEUalj/mSdzVXPKcEhXDQdo00uwayJK2gve7dmtgDa9rgKLaLK4ZwQQM2JxUolxBBvM1lSJN8kSk2RB1NyW6k6WokoKK/27L90nu3y5LktL5s7mY+C8GlllGMxgHbWIhhBuuGQ7i+zTMLBn+Q03ueKcWiw0TSzuscaC5Zv0A3JPQDU9Kpm5pec5cDC0o/8Q4KQAeKse9J/UFj7wrNgOVQJBPiZDiZx6rMMscf81EO6tveN3/aqFSN5Yq+XKK1tytt4572YXYYOH4STFzpip0aOKK/o0LXDEkWM8inZ7XCqdVDG+p02WlKzVajqPklklyRJKwpSlVHRSlKAUpSgFKUoBSlKAVA4tEXUIN2I1sSAB3jmsQQCBl/rbWvU+omEGYtIfEqt1sQoNj11BILA+Fqi3siE8+rzPeBxAdAQLW0K+6w0K/I6VnZb6HUVGxGFN88ZCv1B9V/DN1+Y1+O1eV4kBYSAxnz9X5OO78iQfKrcN84kjzE3Y91vw7gI3u9ArfPQN5gHXfNj8Gs0TxOLpIpRh4qwsw+hrMyhgQQCCNQdQR/lVTPiHhcKNYrZrt0tp2Ycn1joQXtta5v3ZRvJ3Wvz1BG5Rxcgj9HmDFoCY1mbaZUsFfXXNlK5v2g3hUnBcRfK7NHY3U2V81yxC5dQNQR11+FVXOXOGFwCRzSMxdjdI0ALSWBB0JFgASCx2vbU2Fc0H25v3l9FAV5c5ImJYLnDEC6WvYWFenR4KtxmKpSptrfl22/C8iDko5NnZMBxBVwwll+6BDSOHIGTd3BIJBC66gnQVWcHw74ucYyYFYl/ikTAqygizTOCfXfXKLd1T4saq+GcZwfGIGsAIo8gaJrZ0Nwy2RSd2AAOoOSwBuQLGabE4yR4FBwsKG0soYGRwb2WIgWUFbXfcG4Xo1UqGHF+2WeK/wC1clvd6Pdabs6SeJ8dkkl9GwdmkH4sxF48OPA9Gm8I7+bWG9lwbg0eFiEcQsLksxN2dz6zu3VydSagzcRwnDo0iuEvfJEgLySHdiEW7sxJuW87k1EvjsZ44CA9e62JYeW8cX98/umoODlC0erDm/3dvb3K9vNi/mSuPcymNuwwyibFv6seuWMH+UmYepGN/FthepXL3BfRoirOZJXYySykWMkjbmw2UCyqvRVA6Vl4RwOHCoVhQLmN2Y3LO3Vnc6sx8San1ROpFR6Onpu3q/wuzzbytJLdilKVnOilKUApSlAKUpQCo8+BRzcjve8Lqw8sy2NvK9SKpMfxkrIyEAAFLNc2N3iUgsrAq3f9UjUEWzd4CynGUnaJxkjGxTIh7NmcnQAhMwubXDGwsBrqCTXOPtv4jIMFGhTKZJQrPlF2QAvlvra7BTYEg5flW54jj7kX7ps4sqGxNpniIN21uFGnxGtQ+fOWf4V4aBE6PIAJYXXRXbKdB3tFdWI1JtcHW1ehwzVCtTnWSwqSv6fO0i807HD+QuFRTTyvNG0kWHheYoDbOy2CKdNbsQLdfyrW3a5JGmunl9AP0rPPHLh3eJw8Ug7siG6m3gw6g6HwOhqdyvytPj51igUnXvyWJSMdWcjQaXsL3Owr9LlXo04z4mpNODStnlv5t38dDFZvJI71yTipcRw2BlR1ZoQpmYrmdx3We+ctlzAtfdr+zubXB8nqxWTGM2KmHeHaG8Ubf6uIAILG9mKlvOrfg/DFw2HigS5WJFQE7kKAtz5m16mV+UviZK+DK/n5695uwnwCvtKVmJClKUApSlAKUpQClKUApSlAKUpQHxhfSvMUQUBQLACwHgBoBXulAK+Mt6+1gxs5SNmFrgaXNhfpqdPr+VdSu7AxHhij8MtGf2Dp19g3Tr4VFeWdXN1zIALEKAGJJvpmLCwyi+vXu+EWLjbF7AqpYRetfTM0w9TPb+T3B18SLGsXCOYe0kiJZV7eKNxrdczRl+zTvaMRdttQjaeGvoqiTbV7Ebo/P32iY8zcSxJKlAr9mqH2FTu2AGgBbM5A6ux3Jr3xPhUUPC8K/Znt8S7uZC3qxxkoihcuzXZt790HUaDbftn5Cljnkx8QLwyWMoA1iYKFLED2Gyg5uhJvuK5c+KJVQWJVb5QTcKCbmw2FzrpX6H+lVaVfhKKpytg+pXzyT1731u0yTTUnc2v7LMc0fE4QFLrJmRkBtmGUsu5A0YA66WvXesZwvEStHlkfDxi4kVCgJQi4CWDWNwBm0Ni1sux5p9inIUhlXHzrljVT2AYEM5YW7S3uZSwBO+a40AJ7bXyP63xlOfGylRs7K19U32bdngX04vDmVvCeXYMNcxJ329eRiXkc/tSOSx+Z06VZUpXgTnKbxSd32lwpSlRApSlAKUpQClKUApSlAKWpSgFqUpQEbF8NilsJY45ANs6K1v7Q8z9aywYdUUKiqqjZVAAHTQDSlKAyUpSgFKUoBSlKAUpSgFKUoBSlKAUpSgFKUoBSlKAUpSgFKUoBUIcFgD9oIIu0vfP2a5r7XzWvelKAm0pSgFKUoBSlKAUpSgFKUo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http://www.mathworks.com/matlabcentral/fx_files/40669/1/graphcu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93001"/>
            <a:ext cx="4175249" cy="181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14 Grupo"/>
          <p:cNvGrpSpPr/>
          <p:nvPr/>
        </p:nvGrpSpPr>
        <p:grpSpPr>
          <a:xfrm>
            <a:off x="6362043" y="3626880"/>
            <a:ext cx="451396" cy="2952388"/>
            <a:chOff x="7245944" y="3640749"/>
            <a:chExt cx="451396" cy="2952388"/>
          </a:xfrm>
        </p:grpSpPr>
        <p:sp>
          <p:nvSpPr>
            <p:cNvPr id="6" name="5 Elipse"/>
            <p:cNvSpPr/>
            <p:nvPr/>
          </p:nvSpPr>
          <p:spPr>
            <a:xfrm>
              <a:off x="7245944" y="3640749"/>
              <a:ext cx="451396" cy="49367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s</a:t>
              </a:r>
              <a:endParaRPr lang="es-ES" dirty="0"/>
            </a:p>
          </p:txBody>
        </p:sp>
        <p:sp>
          <p:nvSpPr>
            <p:cNvPr id="8" name="7 Elipse"/>
            <p:cNvSpPr/>
            <p:nvPr/>
          </p:nvSpPr>
          <p:spPr>
            <a:xfrm>
              <a:off x="7245944" y="4869160"/>
              <a:ext cx="451396" cy="49367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x</a:t>
              </a:r>
              <a:endParaRPr lang="es-ES" dirty="0"/>
            </a:p>
          </p:txBody>
        </p:sp>
        <p:sp>
          <p:nvSpPr>
            <p:cNvPr id="9" name="8 Elipse"/>
            <p:cNvSpPr/>
            <p:nvPr/>
          </p:nvSpPr>
          <p:spPr>
            <a:xfrm>
              <a:off x="7245944" y="6099458"/>
              <a:ext cx="451396" cy="49367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t</a:t>
              </a:r>
              <a:endParaRPr lang="es-ES" dirty="0"/>
            </a:p>
          </p:txBody>
        </p:sp>
        <p:cxnSp>
          <p:nvCxnSpPr>
            <p:cNvPr id="10" name="9 Conector recto de flecha"/>
            <p:cNvCxnSpPr>
              <a:stCxn id="6" idx="4"/>
              <a:endCxn id="8" idx="0"/>
            </p:cNvCxnSpPr>
            <p:nvPr/>
          </p:nvCxnSpPr>
          <p:spPr>
            <a:xfrm>
              <a:off x="7471642" y="4134428"/>
              <a:ext cx="0" cy="7347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>
              <a:stCxn id="8" idx="4"/>
              <a:endCxn id="9" idx="0"/>
            </p:cNvCxnSpPr>
            <p:nvPr/>
          </p:nvCxnSpPr>
          <p:spPr>
            <a:xfrm>
              <a:off x="7471642" y="5362839"/>
              <a:ext cx="0" cy="7366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13 Image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84" y="5514743"/>
            <a:ext cx="2330561" cy="173786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85" y="4450042"/>
            <a:ext cx="2330561" cy="1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Image</a:t>
            </a:r>
            <a:r>
              <a:rPr lang="es-ES" dirty="0" smtClean="0"/>
              <a:t> and </a:t>
            </a:r>
            <a:r>
              <a:rPr lang="es-ES" dirty="0" err="1" smtClean="0"/>
              <a:t>Image</a:t>
            </a:r>
            <a:r>
              <a:rPr lang="es-ES" dirty="0" smtClean="0"/>
              <a:t> </a:t>
            </a:r>
            <a:r>
              <a:rPr lang="es-ES" dirty="0" err="1" smtClean="0"/>
              <a:t>likelihood</a:t>
            </a:r>
            <a:endParaRPr lang="es-E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5" y="1848496"/>
            <a:ext cx="4330011" cy="350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05" y="1848496"/>
            <a:ext cx="4330011" cy="350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3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Image</a:t>
            </a:r>
            <a:r>
              <a:rPr lang="es-ES" dirty="0" smtClean="0"/>
              <a:t> and </a:t>
            </a:r>
            <a:r>
              <a:rPr lang="es-ES" dirty="0" err="1" smtClean="0"/>
              <a:t>label</a:t>
            </a:r>
            <a:r>
              <a:rPr lang="es-ES" dirty="0" smtClean="0"/>
              <a:t> prior</a:t>
            </a:r>
            <a:endParaRPr lang="es-E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33" y="1861816"/>
            <a:ext cx="4308339" cy="348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5" y="1848496"/>
            <a:ext cx="4330011" cy="350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8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Label</a:t>
            </a:r>
            <a:r>
              <a:rPr lang="es-ES" dirty="0" smtClean="0"/>
              <a:t> prior &amp; (</a:t>
            </a:r>
            <a:r>
              <a:rPr lang="es-ES" dirty="0" err="1" smtClean="0"/>
              <a:t>label</a:t>
            </a:r>
            <a:r>
              <a:rPr lang="es-ES" dirty="0" smtClean="0"/>
              <a:t> prior + </a:t>
            </a:r>
            <a:r>
              <a:rPr lang="es-ES" dirty="0" err="1" smtClean="0"/>
              <a:t>image</a:t>
            </a:r>
            <a:r>
              <a:rPr lang="es-ES" dirty="0" smtClean="0"/>
              <a:t> </a:t>
            </a:r>
            <a:r>
              <a:rPr lang="es-ES" dirty="0" err="1" smtClean="0"/>
              <a:t>likelihood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481513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68" y="1700808"/>
            <a:ext cx="444182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0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How</a:t>
            </a:r>
            <a:r>
              <a:rPr lang="es-ES" dirty="0" smtClean="0"/>
              <a:t> can </a:t>
            </a:r>
            <a:r>
              <a:rPr lang="es-ES" dirty="0" err="1" smtClean="0"/>
              <a:t>we</a:t>
            </a:r>
            <a:r>
              <a:rPr lang="es-ES" dirty="0" smtClean="0"/>
              <a:t> introduce </a:t>
            </a:r>
            <a:r>
              <a:rPr lang="es-ES" dirty="0" err="1" smtClean="0"/>
              <a:t>the</a:t>
            </a:r>
            <a:r>
              <a:rPr lang="es-ES" dirty="0" smtClean="0"/>
              <a:t> global </a:t>
            </a:r>
            <a:r>
              <a:rPr lang="es-ES" dirty="0" err="1" smtClean="0"/>
              <a:t>shape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6" y="1705447"/>
            <a:ext cx="444182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Hippocampu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5447"/>
            <a:ext cx="36703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Spatial</a:t>
            </a:r>
            <a:r>
              <a:rPr lang="es-ES" dirty="0"/>
              <a:t> </a:t>
            </a:r>
            <a:r>
              <a:rPr lang="es-ES" dirty="0" err="1"/>
              <a:t>regularization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853440"/>
            <a:ext cx="8229600" cy="2287528"/>
          </a:xfrm>
        </p:spPr>
        <p:txBody>
          <a:bodyPr/>
          <a:lstStyle/>
          <a:p>
            <a:pPr algn="just"/>
            <a:r>
              <a:rPr lang="en-US" dirty="0" smtClean="0"/>
              <a:t>A </a:t>
            </a:r>
            <a:r>
              <a:rPr lang="en-US" dirty="0"/>
              <a:t>smoothness term is added to the energy </a:t>
            </a:r>
            <a:r>
              <a:rPr lang="en-US" dirty="0" smtClean="0"/>
              <a:t>function, </a:t>
            </a:r>
            <a:r>
              <a:rPr lang="en-US" dirty="0"/>
              <a:t>which is defined from a </a:t>
            </a:r>
            <a:r>
              <a:rPr lang="en-US" dirty="0" err="1"/>
              <a:t>Finsler</a:t>
            </a:r>
            <a:r>
              <a:rPr lang="en-US" dirty="0"/>
              <a:t> metric, into two elements. </a:t>
            </a:r>
            <a:endParaRPr lang="en-US" dirty="0" smtClean="0"/>
          </a:p>
          <a:p>
            <a:pPr lvl="1" algn="just"/>
            <a:r>
              <a:rPr lang="en-US" dirty="0" smtClean="0"/>
              <a:t>The </a:t>
            </a:r>
            <a:r>
              <a:rPr lang="en-US" dirty="0"/>
              <a:t>first part minimizes the segmentation surface by a Riemannian metric and the second one takes into account the orientation of the segmentation surface in the metric.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52750"/>
            <a:ext cx="749617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3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Spatial</a:t>
            </a:r>
            <a:r>
              <a:rPr lang="es-ES" dirty="0"/>
              <a:t> </a:t>
            </a:r>
            <a:r>
              <a:rPr lang="es-ES" dirty="0" err="1"/>
              <a:t>regularization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853440"/>
            <a:ext cx="8229600" cy="2287528"/>
          </a:xfrm>
        </p:spPr>
        <p:txBody>
          <a:bodyPr/>
          <a:lstStyle/>
          <a:p>
            <a:pPr algn="just"/>
            <a:r>
              <a:rPr lang="en-US" dirty="0" smtClean="0"/>
              <a:t>A </a:t>
            </a:r>
            <a:r>
              <a:rPr lang="en-US" dirty="0"/>
              <a:t>smoothness term is added to the energy </a:t>
            </a:r>
            <a:r>
              <a:rPr lang="en-US" dirty="0" smtClean="0"/>
              <a:t>function, </a:t>
            </a:r>
            <a:r>
              <a:rPr lang="en-US" dirty="0"/>
              <a:t>which is defined from a </a:t>
            </a:r>
            <a:r>
              <a:rPr lang="en-US" dirty="0" err="1"/>
              <a:t>Finsler</a:t>
            </a:r>
            <a:r>
              <a:rPr lang="en-US" dirty="0"/>
              <a:t> metric, into two elements. </a:t>
            </a:r>
            <a:endParaRPr lang="en-US" dirty="0" smtClean="0"/>
          </a:p>
          <a:p>
            <a:pPr lvl="1" algn="just"/>
            <a:r>
              <a:rPr lang="en-US" dirty="0" smtClean="0"/>
              <a:t>The </a:t>
            </a:r>
            <a:r>
              <a:rPr lang="en-US" dirty="0"/>
              <a:t>first part minimizes the segmentation surface by a Riemannian metric and the second one takes into account the orientation of the segmentation surface in the metric. </a:t>
            </a:r>
          </a:p>
        </p:txBody>
      </p:sp>
      <p:pic>
        <p:nvPicPr>
          <p:cNvPr id="6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5254" y="3369441"/>
            <a:ext cx="2937192" cy="2407772"/>
          </a:xfrm>
          <a:prstGeom prst="rect">
            <a:avLst/>
          </a:prstGeom>
        </p:spPr>
      </p:pic>
      <p:pic>
        <p:nvPicPr>
          <p:cNvPr id="7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95423" y="3626618"/>
            <a:ext cx="2338453" cy="1926468"/>
          </a:xfrm>
          <a:prstGeom prst="rect">
            <a:avLst/>
          </a:prstGeom>
        </p:spPr>
      </p:pic>
      <p:pic>
        <p:nvPicPr>
          <p:cNvPr id="8" name="4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8440" y="3423833"/>
            <a:ext cx="2937194" cy="229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Spatial</a:t>
            </a:r>
            <a:r>
              <a:rPr lang="es-ES" dirty="0"/>
              <a:t> </a:t>
            </a:r>
            <a:r>
              <a:rPr lang="es-ES" dirty="0" err="1" smtClean="0"/>
              <a:t>regularization</a:t>
            </a:r>
            <a:r>
              <a:rPr lang="es-ES" dirty="0" smtClean="0"/>
              <a:t> (</a:t>
            </a:r>
            <a:r>
              <a:rPr lang="es-ES" dirty="0" err="1" smtClean="0"/>
              <a:t>Riemannian</a:t>
            </a:r>
            <a:r>
              <a:rPr lang="es-ES" dirty="0" smtClean="0"/>
              <a:t> </a:t>
            </a:r>
            <a:r>
              <a:rPr lang="es-ES" dirty="0" err="1" smtClean="0"/>
              <a:t>metric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0" y="1047622"/>
            <a:ext cx="8023331" cy="2021338"/>
          </a:xfrm>
          <a:prstGeom prst="rect">
            <a:avLst/>
          </a:prstGeom>
        </p:spPr>
      </p:pic>
      <p:pic>
        <p:nvPicPr>
          <p:cNvPr id="6" name="Picture 6" descr="http://www.mathworks.com/matlabcentral/fx_files/40669/1/graphcu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1702"/>
            <a:ext cx="4175249" cy="181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6516936" y="3216807"/>
            <a:ext cx="451396" cy="4936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</a:t>
            </a:r>
            <a:endParaRPr lang="es-ES" dirty="0"/>
          </a:p>
        </p:txBody>
      </p:sp>
      <p:sp>
        <p:nvSpPr>
          <p:cNvPr id="9" name="8 Elipse"/>
          <p:cNvSpPr/>
          <p:nvPr/>
        </p:nvSpPr>
        <p:spPr>
          <a:xfrm>
            <a:off x="5988026" y="4445217"/>
            <a:ext cx="451396" cy="49367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x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516936" y="5675516"/>
            <a:ext cx="451396" cy="49367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</a:t>
            </a:r>
            <a:endParaRPr lang="es-ES" dirty="0"/>
          </a:p>
        </p:txBody>
      </p:sp>
      <p:cxnSp>
        <p:nvCxnSpPr>
          <p:cNvPr id="11" name="10 Conector recto de flecha"/>
          <p:cNvCxnSpPr>
            <a:stCxn id="8" idx="3"/>
            <a:endCxn id="9" idx="0"/>
          </p:cNvCxnSpPr>
          <p:nvPr/>
        </p:nvCxnSpPr>
        <p:spPr>
          <a:xfrm flipH="1">
            <a:off x="6213724" y="3638188"/>
            <a:ext cx="369317" cy="807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9" idx="4"/>
            <a:endCxn id="10" idx="1"/>
          </p:cNvCxnSpPr>
          <p:nvPr/>
        </p:nvCxnSpPr>
        <p:spPr>
          <a:xfrm>
            <a:off x="6213724" y="4938896"/>
            <a:ext cx="369317" cy="808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Elipse"/>
          <p:cNvSpPr/>
          <p:nvPr/>
        </p:nvSpPr>
        <p:spPr>
          <a:xfrm>
            <a:off x="7164288" y="4445216"/>
            <a:ext cx="451396" cy="49367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y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17" name="16 Conector recto de flecha"/>
          <p:cNvCxnSpPr>
            <a:stCxn id="8" idx="5"/>
            <a:endCxn id="15" idx="0"/>
          </p:cNvCxnSpPr>
          <p:nvPr/>
        </p:nvCxnSpPr>
        <p:spPr>
          <a:xfrm>
            <a:off x="6902227" y="3638188"/>
            <a:ext cx="487759" cy="807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15" idx="4"/>
            <a:endCxn id="10" idx="7"/>
          </p:cNvCxnSpPr>
          <p:nvPr/>
        </p:nvCxnSpPr>
        <p:spPr>
          <a:xfrm flipH="1">
            <a:off x="6902227" y="4938895"/>
            <a:ext cx="487759" cy="808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9" idx="7"/>
            <a:endCxn id="15" idx="1"/>
          </p:cNvCxnSpPr>
          <p:nvPr/>
        </p:nvCxnSpPr>
        <p:spPr>
          <a:xfrm flipV="1">
            <a:off x="6373317" y="4517514"/>
            <a:ext cx="85707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15" idx="3"/>
            <a:endCxn id="9" idx="5"/>
          </p:cNvCxnSpPr>
          <p:nvPr/>
        </p:nvCxnSpPr>
        <p:spPr>
          <a:xfrm flipH="1">
            <a:off x="6373317" y="4866597"/>
            <a:ext cx="85707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Image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22" y="4104420"/>
            <a:ext cx="754176" cy="290937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77" y="5010846"/>
            <a:ext cx="724866" cy="28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ippocampu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354138"/>
            <a:ext cx="36703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Target </a:t>
            </a:r>
            <a:r>
              <a:rPr lang="es-ES" dirty="0" err="1" smtClean="0"/>
              <a:t>image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5400600" cy="438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1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Spatial</a:t>
            </a:r>
            <a:r>
              <a:rPr lang="es-ES" dirty="0"/>
              <a:t> </a:t>
            </a:r>
            <a:r>
              <a:rPr lang="es-ES" dirty="0" err="1"/>
              <a:t>regularization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6" y="764708"/>
            <a:ext cx="8361050" cy="2378700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1653161" y="3216807"/>
            <a:ext cx="451396" cy="4936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</a:t>
            </a:r>
            <a:endParaRPr lang="es-ES" dirty="0"/>
          </a:p>
        </p:txBody>
      </p:sp>
      <p:sp>
        <p:nvSpPr>
          <p:cNvPr id="9" name="8 Elipse"/>
          <p:cNvSpPr/>
          <p:nvPr/>
        </p:nvSpPr>
        <p:spPr>
          <a:xfrm>
            <a:off x="611560" y="4445215"/>
            <a:ext cx="533079" cy="493246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x</a:t>
            </a:r>
            <a:r>
              <a:rPr lang="es-ES" sz="1400" baseline="-25000" dirty="0" smtClean="0"/>
              <a:t>-1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1653161" y="5675516"/>
            <a:ext cx="451396" cy="49367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</a:t>
            </a:r>
            <a:endParaRPr lang="es-ES" dirty="0"/>
          </a:p>
        </p:txBody>
      </p:sp>
      <p:sp>
        <p:nvSpPr>
          <p:cNvPr id="15" name="14 Elipse"/>
          <p:cNvSpPr/>
          <p:nvPr/>
        </p:nvSpPr>
        <p:spPr>
          <a:xfrm>
            <a:off x="2558919" y="4445215"/>
            <a:ext cx="601944" cy="49367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X</a:t>
            </a:r>
            <a:r>
              <a:rPr lang="es-ES" sz="1200" baseline="-25000" dirty="0" smtClean="0"/>
              <a:t>+1</a:t>
            </a:r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1653161" y="4445866"/>
            <a:ext cx="451396" cy="49367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x</a:t>
            </a:r>
            <a:endParaRPr lang="es-ES" sz="1400" dirty="0">
              <a:solidFill>
                <a:srgbClr val="FF0000"/>
              </a:solidFill>
            </a:endParaRPr>
          </a:p>
        </p:txBody>
      </p:sp>
      <p:cxnSp>
        <p:nvCxnSpPr>
          <p:cNvPr id="49" name="48 Conector recto de flecha"/>
          <p:cNvCxnSpPr>
            <a:stCxn id="9" idx="7"/>
            <a:endCxn id="25" idx="1"/>
          </p:cNvCxnSpPr>
          <p:nvPr/>
        </p:nvCxnSpPr>
        <p:spPr>
          <a:xfrm>
            <a:off x="1066571" y="4517449"/>
            <a:ext cx="652695" cy="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>
            <a:stCxn id="25" idx="3"/>
            <a:endCxn id="9" idx="5"/>
          </p:cNvCxnSpPr>
          <p:nvPr/>
        </p:nvCxnSpPr>
        <p:spPr>
          <a:xfrm flipH="1" flipV="1">
            <a:off x="1066571" y="4866227"/>
            <a:ext cx="652695" cy="1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>
            <a:stCxn id="25" idx="7"/>
            <a:endCxn id="15" idx="1"/>
          </p:cNvCxnSpPr>
          <p:nvPr/>
        </p:nvCxnSpPr>
        <p:spPr>
          <a:xfrm flipV="1">
            <a:off x="2038452" y="4517513"/>
            <a:ext cx="608620" cy="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>
            <a:stCxn id="15" idx="3"/>
            <a:endCxn id="25" idx="5"/>
          </p:cNvCxnSpPr>
          <p:nvPr/>
        </p:nvCxnSpPr>
        <p:spPr>
          <a:xfrm flipH="1">
            <a:off x="2038452" y="4866596"/>
            <a:ext cx="608620" cy="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Elipse"/>
          <p:cNvSpPr/>
          <p:nvPr/>
        </p:nvSpPr>
        <p:spPr>
          <a:xfrm>
            <a:off x="5940152" y="3216807"/>
            <a:ext cx="451396" cy="4936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</a:t>
            </a:r>
            <a:endParaRPr lang="es-ES" dirty="0"/>
          </a:p>
        </p:txBody>
      </p:sp>
      <p:sp>
        <p:nvSpPr>
          <p:cNvPr id="60" name="59 Elipse"/>
          <p:cNvSpPr/>
          <p:nvPr/>
        </p:nvSpPr>
        <p:spPr>
          <a:xfrm>
            <a:off x="4860032" y="4445866"/>
            <a:ext cx="571598" cy="493246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x</a:t>
            </a:r>
            <a:r>
              <a:rPr lang="es-ES" sz="1400" baseline="-25000" dirty="0" smtClean="0"/>
              <a:t>-1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61" name="60 Elipse"/>
          <p:cNvSpPr/>
          <p:nvPr/>
        </p:nvSpPr>
        <p:spPr>
          <a:xfrm>
            <a:off x="5940152" y="5675516"/>
            <a:ext cx="451396" cy="49367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</a:t>
            </a:r>
            <a:endParaRPr lang="es-ES" dirty="0"/>
          </a:p>
        </p:txBody>
      </p:sp>
      <p:cxnSp>
        <p:nvCxnSpPr>
          <p:cNvPr id="63" name="62 Conector recto de flecha"/>
          <p:cNvCxnSpPr>
            <a:stCxn id="60" idx="4"/>
            <a:endCxn id="61" idx="1"/>
          </p:cNvCxnSpPr>
          <p:nvPr/>
        </p:nvCxnSpPr>
        <p:spPr>
          <a:xfrm>
            <a:off x="5145831" y="4939112"/>
            <a:ext cx="860426" cy="808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Elipse"/>
          <p:cNvSpPr/>
          <p:nvPr/>
        </p:nvSpPr>
        <p:spPr>
          <a:xfrm>
            <a:off x="6876256" y="4445215"/>
            <a:ext cx="571598" cy="49433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X</a:t>
            </a:r>
            <a:r>
              <a:rPr lang="es-ES" sz="1200" baseline="-25000" dirty="0" smtClean="0"/>
              <a:t>+1</a:t>
            </a:r>
            <a:endParaRPr lang="es-ES" sz="1200" dirty="0">
              <a:solidFill>
                <a:srgbClr val="FF0000"/>
              </a:solidFill>
            </a:endParaRPr>
          </a:p>
        </p:txBody>
      </p:sp>
      <p:cxnSp>
        <p:nvCxnSpPr>
          <p:cNvPr id="65" name="64 Conector recto de flecha"/>
          <p:cNvCxnSpPr>
            <a:stCxn id="59" idx="5"/>
            <a:endCxn id="64" idx="0"/>
          </p:cNvCxnSpPr>
          <p:nvPr/>
        </p:nvCxnSpPr>
        <p:spPr>
          <a:xfrm>
            <a:off x="6325443" y="3638188"/>
            <a:ext cx="836612" cy="8070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Elipse"/>
          <p:cNvSpPr/>
          <p:nvPr/>
        </p:nvSpPr>
        <p:spPr>
          <a:xfrm>
            <a:off x="5940152" y="4445866"/>
            <a:ext cx="451396" cy="49367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x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6" name="35 Image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43" y="4233031"/>
            <a:ext cx="933094" cy="153229"/>
          </a:xfrm>
          <a:prstGeom prst="rect">
            <a:avLst/>
          </a:prstGeom>
        </p:spPr>
      </p:pic>
      <p:pic>
        <p:nvPicPr>
          <p:cNvPr id="37" name="36 Image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99" y="4232202"/>
            <a:ext cx="841167" cy="137964"/>
          </a:xfrm>
          <a:prstGeom prst="rect">
            <a:avLst/>
          </a:prstGeom>
        </p:spPr>
      </p:pic>
      <p:pic>
        <p:nvPicPr>
          <p:cNvPr id="38" name="37 Image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57" y="5085184"/>
            <a:ext cx="956504" cy="157073"/>
          </a:xfrm>
          <a:prstGeom prst="rect">
            <a:avLst/>
          </a:prstGeom>
        </p:spPr>
      </p:pic>
      <p:pic>
        <p:nvPicPr>
          <p:cNvPr id="39" name="38 Image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00" y="5104293"/>
            <a:ext cx="841166" cy="137964"/>
          </a:xfrm>
          <a:prstGeom prst="rect">
            <a:avLst/>
          </a:prstGeom>
        </p:spPr>
      </p:pic>
      <p:pic>
        <p:nvPicPr>
          <p:cNvPr id="55" name="54 Imagen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239" y="3710486"/>
            <a:ext cx="1355349" cy="222570"/>
          </a:xfrm>
          <a:prstGeom prst="rect">
            <a:avLst/>
          </a:prstGeom>
        </p:spPr>
      </p:pic>
      <p:pic>
        <p:nvPicPr>
          <p:cNvPr id="56" name="55 Imagen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507335"/>
            <a:ext cx="1464406" cy="240479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74" y="3336011"/>
            <a:ext cx="2034540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Higher</a:t>
            </a:r>
            <a:r>
              <a:rPr lang="es-ES" dirty="0"/>
              <a:t> </a:t>
            </a:r>
            <a:r>
              <a:rPr lang="es-ES" dirty="0" err="1"/>
              <a:t>Order</a:t>
            </a:r>
            <a:r>
              <a:rPr lang="es-ES" dirty="0"/>
              <a:t> </a:t>
            </a:r>
            <a:r>
              <a:rPr lang="es-ES" dirty="0" err="1"/>
              <a:t>Potentials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796051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Example</a:t>
            </a:r>
            <a:r>
              <a:rPr lang="es-ES" dirty="0" smtClean="0"/>
              <a:t>: </a:t>
            </a:r>
            <a:r>
              <a:rPr lang="es-ES" dirty="0" err="1" smtClean="0"/>
              <a:t>higher</a:t>
            </a:r>
            <a:r>
              <a:rPr lang="es-ES" dirty="0" smtClean="0"/>
              <a:t> </a:t>
            </a:r>
            <a:r>
              <a:rPr lang="es-ES" dirty="0" err="1" smtClean="0"/>
              <a:t>order</a:t>
            </a:r>
            <a:r>
              <a:rPr lang="es-ES" dirty="0" smtClean="0"/>
              <a:t> </a:t>
            </a:r>
            <a:r>
              <a:rPr lang="es-ES" dirty="0" err="1" smtClean="0"/>
              <a:t>potentials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2" y="836712"/>
            <a:ext cx="8748464" cy="213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1" y="2564904"/>
            <a:ext cx="760404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80279"/>
            <a:ext cx="5260801" cy="227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89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Higher</a:t>
            </a:r>
            <a:r>
              <a:rPr lang="es-ES" dirty="0"/>
              <a:t> </a:t>
            </a:r>
            <a:r>
              <a:rPr lang="es-ES" dirty="0" err="1"/>
              <a:t>Order</a:t>
            </a:r>
            <a:r>
              <a:rPr lang="es-ES" dirty="0"/>
              <a:t> </a:t>
            </a:r>
            <a:r>
              <a:rPr lang="es-ES" dirty="0" err="1"/>
              <a:t>Potentials</a:t>
            </a:r>
            <a:endParaRPr lang="es-E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294628" cy="347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266976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955494"/>
            <a:ext cx="5635412" cy="648072"/>
          </a:xfrm>
          <a:prstGeom prst="rect">
            <a:avLst/>
          </a:prstGeom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50001"/>
            <a:ext cx="4309952" cy="348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8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Higher</a:t>
            </a:r>
            <a:r>
              <a:rPr lang="es-ES" dirty="0"/>
              <a:t> </a:t>
            </a:r>
            <a:r>
              <a:rPr lang="es-ES" dirty="0" err="1"/>
              <a:t>Order</a:t>
            </a:r>
            <a:r>
              <a:rPr lang="es-ES" dirty="0"/>
              <a:t> </a:t>
            </a:r>
            <a:r>
              <a:rPr lang="es-ES" dirty="0" err="1"/>
              <a:t>Potentials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79640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Higher</a:t>
            </a:r>
            <a:r>
              <a:rPr lang="es-ES" dirty="0"/>
              <a:t> </a:t>
            </a:r>
            <a:r>
              <a:rPr lang="es-ES" dirty="0" err="1"/>
              <a:t>Order</a:t>
            </a:r>
            <a:r>
              <a:rPr lang="es-ES" dirty="0"/>
              <a:t> </a:t>
            </a:r>
            <a:r>
              <a:rPr lang="es-ES" dirty="0" err="1"/>
              <a:t>Potentials</a:t>
            </a:r>
            <a:endParaRPr lang="es-ES" dirty="0"/>
          </a:p>
        </p:txBody>
      </p:sp>
      <p:pic>
        <p:nvPicPr>
          <p:cNvPr id="18" name="17 Image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1" y="1321396"/>
            <a:ext cx="7904521" cy="883468"/>
          </a:xfrm>
          <a:prstGeom prst="rect">
            <a:avLst/>
          </a:prstGeom>
        </p:spPr>
      </p:pic>
      <p:cxnSp>
        <p:nvCxnSpPr>
          <p:cNvPr id="5" name="4 Conector recto de flecha"/>
          <p:cNvCxnSpPr/>
          <p:nvPr/>
        </p:nvCxnSpPr>
        <p:spPr>
          <a:xfrm flipV="1">
            <a:off x="2461444" y="3294626"/>
            <a:ext cx="0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2101404" y="5454866"/>
            <a:ext cx="57606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7321393" y="567089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n</a:t>
            </a:r>
            <a:r>
              <a:rPr lang="es-ES" baseline="-25000" dirty="0" err="1" smtClean="0"/>
              <a:t>lmin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669356" y="355130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ym typeface="Symbol"/>
              </a:rPr>
              <a:t></a:t>
            </a:r>
            <a:r>
              <a:rPr lang="es-ES" baseline="-25000" dirty="0" err="1" smtClean="0">
                <a:sym typeface="Symbol"/>
              </a:rPr>
              <a:t>max</a:t>
            </a:r>
            <a:endParaRPr lang="es-ES" dirty="0"/>
          </a:p>
        </p:txBody>
      </p:sp>
      <p:cxnSp>
        <p:nvCxnSpPr>
          <p:cNvPr id="11" name="10 Conector recto"/>
          <p:cNvCxnSpPr/>
          <p:nvPr/>
        </p:nvCxnSpPr>
        <p:spPr>
          <a:xfrm flipV="1">
            <a:off x="2461444" y="3735966"/>
            <a:ext cx="2232248" cy="171890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693692" y="3735966"/>
            <a:ext cx="2799204" cy="0"/>
          </a:xfrm>
          <a:prstGeom prst="line">
            <a:avLst/>
          </a:prstGeom>
          <a:ln w="222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4693692" y="3735966"/>
            <a:ext cx="72008" cy="17189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H="1">
            <a:off x="2461444" y="3735966"/>
            <a:ext cx="223224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9" y="3284984"/>
            <a:ext cx="1548043" cy="226831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4405660" y="5670890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P</a:t>
            </a:r>
            <a:r>
              <a:rPr lang="es-ES" baseline="-25000" dirty="0" err="1" smtClean="0"/>
              <a:t>lmin</a:t>
            </a:r>
            <a:r>
              <a:rPr lang="es-ES" dirty="0" smtClean="0"/>
              <a:t> #C</a:t>
            </a:r>
            <a:endParaRPr lang="es-ES" dirty="0"/>
          </a:p>
        </p:txBody>
      </p:sp>
      <p:cxnSp>
        <p:nvCxnSpPr>
          <p:cNvPr id="23" name="22 Conector recto"/>
          <p:cNvCxnSpPr/>
          <p:nvPr/>
        </p:nvCxnSpPr>
        <p:spPr>
          <a:xfrm>
            <a:off x="2461444" y="5382858"/>
            <a:ext cx="2407644" cy="0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H="1" flipV="1">
            <a:off x="4817394" y="3920632"/>
            <a:ext cx="51694" cy="1462226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4843241" y="3875336"/>
            <a:ext cx="2649655" cy="0"/>
          </a:xfrm>
          <a:prstGeom prst="line">
            <a:avLst/>
          </a:prstGeom>
          <a:ln w="1905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5508104" y="3284984"/>
            <a:ext cx="110479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err="1" smtClean="0"/>
              <a:t>Robust</a:t>
            </a:r>
            <a:r>
              <a:rPr lang="es-ES" dirty="0"/>
              <a:t> </a:t>
            </a:r>
            <a:r>
              <a:rPr lang="es-ES" dirty="0" err="1"/>
              <a:t>P</a:t>
            </a:r>
            <a:r>
              <a:rPr lang="es-ES" baseline="30000" dirty="0" err="1"/>
              <a:t>n</a:t>
            </a:r>
            <a:endParaRPr lang="es-ES" dirty="0"/>
          </a:p>
        </p:txBody>
      </p:sp>
      <p:sp>
        <p:nvSpPr>
          <p:cNvPr id="35" name="34 CuadroTexto"/>
          <p:cNvSpPr txBox="1"/>
          <p:nvPr/>
        </p:nvSpPr>
        <p:spPr>
          <a:xfrm>
            <a:off x="5559461" y="4096226"/>
            <a:ext cx="150554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Ideal </a:t>
            </a:r>
            <a:r>
              <a:rPr lang="es-ES" dirty="0" err="1" smtClean="0"/>
              <a:t>potential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74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Higher</a:t>
            </a:r>
            <a:r>
              <a:rPr lang="es-ES" dirty="0"/>
              <a:t> </a:t>
            </a:r>
            <a:r>
              <a:rPr lang="es-ES" dirty="0" err="1"/>
              <a:t>Order</a:t>
            </a:r>
            <a:r>
              <a:rPr lang="es-ES" dirty="0"/>
              <a:t> </a:t>
            </a:r>
            <a:r>
              <a:rPr lang="es-ES" dirty="0" err="1"/>
              <a:t>Potentials</a:t>
            </a:r>
            <a:endParaRPr lang="es-ES" dirty="0"/>
          </a:p>
        </p:txBody>
      </p:sp>
      <p:pic>
        <p:nvPicPr>
          <p:cNvPr id="18" name="17 Image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1" y="1321396"/>
            <a:ext cx="7904521" cy="883468"/>
          </a:xfrm>
          <a:prstGeom prst="rect">
            <a:avLst/>
          </a:prstGeom>
        </p:spPr>
      </p:pic>
      <p:grpSp>
        <p:nvGrpSpPr>
          <p:cNvPr id="19" name="18 Grupo"/>
          <p:cNvGrpSpPr/>
          <p:nvPr/>
        </p:nvGrpSpPr>
        <p:grpSpPr>
          <a:xfrm>
            <a:off x="1398663" y="3149074"/>
            <a:ext cx="6682591" cy="3084150"/>
            <a:chOff x="1398663" y="1722469"/>
            <a:chExt cx="6682591" cy="3084150"/>
          </a:xfrm>
        </p:grpSpPr>
        <p:cxnSp>
          <p:nvCxnSpPr>
            <p:cNvPr id="22" name="21 Conector recto de flecha"/>
            <p:cNvCxnSpPr/>
            <p:nvPr/>
          </p:nvCxnSpPr>
          <p:spPr>
            <a:xfrm flipV="1">
              <a:off x="2658330" y="2061023"/>
              <a:ext cx="0" cy="2376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6 Conector recto de flecha"/>
            <p:cNvCxnSpPr/>
            <p:nvPr/>
          </p:nvCxnSpPr>
          <p:spPr>
            <a:xfrm>
              <a:off x="2298290" y="4221263"/>
              <a:ext cx="57606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7 CuadroTexto"/>
            <p:cNvSpPr txBox="1"/>
            <p:nvPr/>
          </p:nvSpPr>
          <p:spPr>
            <a:xfrm>
              <a:off x="7518279" y="4437287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dirty="0" err="1" smtClean="0"/>
                <a:t>n</a:t>
              </a:r>
              <a:r>
                <a:rPr lang="es-ES" baseline="-25000" dirty="0" err="1" smtClean="0"/>
                <a:t>lmin</a:t>
              </a:r>
              <a:endParaRPr lang="es-ES" dirty="0"/>
            </a:p>
          </p:txBody>
        </p:sp>
        <p:sp>
          <p:nvSpPr>
            <p:cNvPr id="27" name="8 CuadroTexto"/>
            <p:cNvSpPr txBox="1"/>
            <p:nvPr/>
          </p:nvSpPr>
          <p:spPr>
            <a:xfrm>
              <a:off x="1866242" y="2317697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dirty="0" smtClean="0">
                  <a:sym typeface="Symbol"/>
                </a:rPr>
                <a:t></a:t>
              </a:r>
              <a:r>
                <a:rPr lang="es-ES" baseline="-25000" dirty="0" err="1" smtClean="0">
                  <a:sym typeface="Symbol"/>
                </a:rPr>
                <a:t>max</a:t>
              </a:r>
              <a:endParaRPr lang="es-ES" dirty="0"/>
            </a:p>
          </p:txBody>
        </p:sp>
        <p:cxnSp>
          <p:nvCxnSpPr>
            <p:cNvPr id="28" name="10 Conector recto"/>
            <p:cNvCxnSpPr/>
            <p:nvPr/>
          </p:nvCxnSpPr>
          <p:spPr>
            <a:xfrm flipV="1">
              <a:off x="2658330" y="2502363"/>
              <a:ext cx="2232248" cy="171890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12 Conector recto"/>
            <p:cNvCxnSpPr/>
            <p:nvPr/>
          </p:nvCxnSpPr>
          <p:spPr>
            <a:xfrm>
              <a:off x="4890578" y="2502363"/>
              <a:ext cx="2799204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14 Conector recto"/>
            <p:cNvCxnSpPr/>
            <p:nvPr/>
          </p:nvCxnSpPr>
          <p:spPr>
            <a:xfrm>
              <a:off x="4890578" y="2502363"/>
              <a:ext cx="72008" cy="17189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16 Conector recto"/>
            <p:cNvCxnSpPr/>
            <p:nvPr/>
          </p:nvCxnSpPr>
          <p:spPr>
            <a:xfrm flipH="1">
              <a:off x="2658330" y="2502363"/>
              <a:ext cx="223224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20 CuadroTexto"/>
            <p:cNvSpPr txBox="1"/>
            <p:nvPr/>
          </p:nvSpPr>
          <p:spPr>
            <a:xfrm>
              <a:off x="4602546" y="4437287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dirty="0" err="1" smtClean="0"/>
                <a:t>P</a:t>
              </a:r>
              <a:r>
                <a:rPr lang="es-ES" baseline="-25000" dirty="0" err="1" smtClean="0"/>
                <a:t>lmin</a:t>
              </a:r>
              <a:r>
                <a:rPr lang="es-ES" dirty="0" smtClean="0"/>
                <a:t> #C</a:t>
              </a:r>
              <a:endParaRPr lang="es-ES" dirty="0"/>
            </a:p>
          </p:txBody>
        </p:sp>
        <p:cxnSp>
          <p:nvCxnSpPr>
            <p:cNvPr id="36" name="22 Conector recto"/>
            <p:cNvCxnSpPr/>
            <p:nvPr/>
          </p:nvCxnSpPr>
          <p:spPr>
            <a:xfrm>
              <a:off x="2658330" y="4149255"/>
              <a:ext cx="2407644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24 Conector recto"/>
            <p:cNvCxnSpPr/>
            <p:nvPr/>
          </p:nvCxnSpPr>
          <p:spPr>
            <a:xfrm flipH="1" flipV="1">
              <a:off x="5014280" y="2687029"/>
              <a:ext cx="51694" cy="1462226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0 Conector recto"/>
            <p:cNvCxnSpPr/>
            <p:nvPr/>
          </p:nvCxnSpPr>
          <p:spPr>
            <a:xfrm>
              <a:off x="5040127" y="2641733"/>
              <a:ext cx="2649655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33 CuadroTexto"/>
            <p:cNvSpPr txBox="1"/>
            <p:nvPr/>
          </p:nvSpPr>
          <p:spPr>
            <a:xfrm>
              <a:off x="5704990" y="2051381"/>
              <a:ext cx="110479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dirty="0" err="1" smtClean="0"/>
                <a:t>Robust</a:t>
              </a:r>
              <a:r>
                <a:rPr lang="es-ES" dirty="0"/>
                <a:t> </a:t>
              </a:r>
              <a:r>
                <a:rPr lang="es-ES" dirty="0" err="1"/>
                <a:t>P</a:t>
              </a:r>
              <a:r>
                <a:rPr lang="es-ES" baseline="30000" dirty="0" err="1"/>
                <a:t>n</a:t>
              </a:r>
              <a:endParaRPr lang="es-ES" dirty="0"/>
            </a:p>
          </p:txBody>
        </p:sp>
        <p:sp>
          <p:nvSpPr>
            <p:cNvPr id="40" name="34 CuadroTexto"/>
            <p:cNvSpPr txBox="1"/>
            <p:nvPr/>
          </p:nvSpPr>
          <p:spPr>
            <a:xfrm>
              <a:off x="5756347" y="2862623"/>
              <a:ext cx="1505540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dirty="0" smtClean="0"/>
                <a:t>Ideal </a:t>
              </a:r>
              <a:r>
                <a:rPr lang="es-ES" dirty="0" err="1" smtClean="0"/>
                <a:t>potential</a:t>
              </a:r>
              <a:endParaRPr lang="es-E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40 CuadroTexto"/>
                <p:cNvSpPr txBox="1"/>
                <p:nvPr/>
              </p:nvSpPr>
              <p:spPr>
                <a:xfrm>
                  <a:off x="1398663" y="1722469"/>
                  <a:ext cx="20162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s-ES" sz="1600" b="0" i="1" smtClean="0">
                            <a:latin typeface="Cambria Math"/>
                          </a:rPr>
                          <m:t>(</m:t>
                        </m:r>
                        <m:r>
                          <a:rPr lang="es-ES" sz="1600" b="0" i="1" smtClean="0"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s-E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𝐶</m:t>
                            </m:r>
                          </m:e>
                        </m:d>
                        <m:r>
                          <a:rPr lang="es-ES" sz="1600" b="0" i="1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s-ES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lang="es-E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𝐼</m:t>
                            </m:r>
                            <m:r>
                              <a:rPr lang="es-E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s-ES" sz="1600" b="1" i="1" smtClean="0">
                                <a:latin typeface="Cambria Math"/>
                              </a:rPr>
                              <m:t>𝑨</m:t>
                            </m:r>
                          </m:e>
                        </m:d>
                        <m:r>
                          <a:rPr lang="es-ES" sz="16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1" name="4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8663" y="1722469"/>
                  <a:ext cx="2016224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86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Higher</a:t>
            </a:r>
            <a:r>
              <a:rPr lang="es-ES" dirty="0"/>
              <a:t> </a:t>
            </a:r>
            <a:r>
              <a:rPr lang="es-ES" dirty="0" err="1"/>
              <a:t>Order</a:t>
            </a:r>
            <a:r>
              <a:rPr lang="es-ES" dirty="0"/>
              <a:t> </a:t>
            </a:r>
            <a:r>
              <a:rPr lang="es-ES" dirty="0" err="1"/>
              <a:t>Potentials</a:t>
            </a:r>
            <a:endParaRPr lang="es-ES" dirty="0"/>
          </a:p>
        </p:txBody>
      </p:sp>
      <p:pic>
        <p:nvPicPr>
          <p:cNvPr id="32" name="31 Image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" y="980728"/>
            <a:ext cx="8844713" cy="1676473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1700064" y="3216807"/>
            <a:ext cx="6616352" cy="3028774"/>
            <a:chOff x="1700064" y="3216807"/>
            <a:chExt cx="6616352" cy="3028774"/>
          </a:xfrm>
        </p:grpSpPr>
        <p:grpSp>
          <p:nvGrpSpPr>
            <p:cNvPr id="7" name="6 Grupo"/>
            <p:cNvGrpSpPr/>
            <p:nvPr/>
          </p:nvGrpSpPr>
          <p:grpSpPr>
            <a:xfrm>
              <a:off x="5508104" y="3216807"/>
              <a:ext cx="2808312" cy="2952388"/>
              <a:chOff x="5508104" y="3216807"/>
              <a:chExt cx="2808312" cy="2952388"/>
            </a:xfrm>
          </p:grpSpPr>
          <p:sp>
            <p:nvSpPr>
              <p:cNvPr id="8" name="7 Elipse"/>
              <p:cNvSpPr/>
              <p:nvPr/>
            </p:nvSpPr>
            <p:spPr>
              <a:xfrm>
                <a:off x="6555635" y="3216807"/>
                <a:ext cx="451396" cy="49367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/>
                  <a:t>s</a:t>
                </a:r>
                <a:endParaRPr lang="es-ES" dirty="0"/>
              </a:p>
            </p:txBody>
          </p:sp>
          <p:sp>
            <p:nvSpPr>
              <p:cNvPr id="9" name="8 Elipse"/>
              <p:cNvSpPr/>
              <p:nvPr/>
            </p:nvSpPr>
            <p:spPr>
              <a:xfrm>
                <a:off x="6555635" y="4077072"/>
                <a:ext cx="451453" cy="49367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dirty="0" smtClean="0"/>
                  <a:t>z</a:t>
                </a:r>
                <a:r>
                  <a:rPr lang="es-ES" sz="1400" baseline="-25000" dirty="0" smtClean="0"/>
                  <a:t>0</a:t>
                </a:r>
                <a:endParaRPr lang="es-E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9 Elipse"/>
              <p:cNvSpPr/>
              <p:nvPr/>
            </p:nvSpPr>
            <p:spPr>
              <a:xfrm>
                <a:off x="6597613" y="5675516"/>
                <a:ext cx="451396" cy="49367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/>
                  <a:t>t</a:t>
                </a:r>
                <a:endParaRPr lang="es-ES" dirty="0"/>
              </a:p>
            </p:txBody>
          </p:sp>
          <p:cxnSp>
            <p:nvCxnSpPr>
              <p:cNvPr id="11" name="10 Conector recto de flecha"/>
              <p:cNvCxnSpPr>
                <a:stCxn id="8" idx="4"/>
                <a:endCxn id="9" idx="0"/>
              </p:cNvCxnSpPr>
              <p:nvPr/>
            </p:nvCxnSpPr>
            <p:spPr>
              <a:xfrm>
                <a:off x="6781333" y="3710486"/>
                <a:ext cx="29" cy="3665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11 Elipse"/>
              <p:cNvSpPr/>
              <p:nvPr/>
            </p:nvSpPr>
            <p:spPr>
              <a:xfrm>
                <a:off x="5508104" y="4735521"/>
                <a:ext cx="504056" cy="49367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dirty="0" smtClean="0"/>
                  <a:t>x</a:t>
                </a:r>
                <a:r>
                  <a:rPr lang="es-ES" sz="1400" baseline="-25000" dirty="0" smtClean="0"/>
                  <a:t>1</a:t>
                </a:r>
                <a:endParaRPr lang="es-E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12 Elipse"/>
              <p:cNvSpPr/>
              <p:nvPr/>
            </p:nvSpPr>
            <p:spPr>
              <a:xfrm>
                <a:off x="6228184" y="4733100"/>
                <a:ext cx="512440" cy="49367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dirty="0" smtClean="0"/>
                  <a:t>x</a:t>
                </a:r>
                <a:r>
                  <a:rPr lang="es-ES" sz="1400" baseline="-25000" dirty="0" smtClean="0"/>
                  <a:t>2</a:t>
                </a:r>
                <a:endParaRPr lang="es-E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13 Elipse"/>
              <p:cNvSpPr/>
              <p:nvPr/>
            </p:nvSpPr>
            <p:spPr>
              <a:xfrm>
                <a:off x="7740352" y="4735521"/>
                <a:ext cx="576064" cy="49367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50" dirty="0" err="1" smtClean="0"/>
                  <a:t>x</a:t>
                </a:r>
                <a:r>
                  <a:rPr lang="es-ES" sz="1050" baseline="-25000" dirty="0" err="1" smtClean="0"/>
                  <a:t>#C</a:t>
                </a:r>
                <a:endParaRPr lang="es-ES" sz="105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" name="14 Conector recto de flecha"/>
              <p:cNvCxnSpPr>
                <a:stCxn id="9" idx="3"/>
                <a:endCxn id="12" idx="0"/>
              </p:cNvCxnSpPr>
              <p:nvPr/>
            </p:nvCxnSpPr>
            <p:spPr>
              <a:xfrm flipH="1">
                <a:off x="5760132" y="4498453"/>
                <a:ext cx="861617" cy="2370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 de flecha"/>
              <p:cNvCxnSpPr>
                <a:stCxn id="9" idx="4"/>
                <a:endCxn id="13" idx="0"/>
              </p:cNvCxnSpPr>
              <p:nvPr/>
            </p:nvCxnSpPr>
            <p:spPr>
              <a:xfrm flipH="1">
                <a:off x="6484404" y="4570751"/>
                <a:ext cx="296958" cy="1623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16 Conector recto de flecha"/>
              <p:cNvCxnSpPr>
                <a:stCxn id="9" idx="5"/>
                <a:endCxn id="14" idx="1"/>
              </p:cNvCxnSpPr>
              <p:nvPr/>
            </p:nvCxnSpPr>
            <p:spPr>
              <a:xfrm>
                <a:off x="6940974" y="4498453"/>
                <a:ext cx="883741" cy="3093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17 CuadroTexto"/>
              <p:cNvSpPr txBox="1"/>
              <p:nvPr/>
            </p:nvSpPr>
            <p:spPr>
              <a:xfrm>
                <a:off x="6929632" y="4795273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…</a:t>
                </a:r>
                <a:endParaRPr lang="es-ES" dirty="0"/>
              </a:p>
            </p:txBody>
          </p:sp>
        </p:grpSp>
        <p:grpSp>
          <p:nvGrpSpPr>
            <p:cNvPr id="19" name="18 Grupo"/>
            <p:cNvGrpSpPr/>
            <p:nvPr/>
          </p:nvGrpSpPr>
          <p:grpSpPr>
            <a:xfrm>
              <a:off x="1700064" y="3293193"/>
              <a:ext cx="2880320" cy="2952388"/>
              <a:chOff x="5436096" y="3216807"/>
              <a:chExt cx="2880320" cy="2952388"/>
            </a:xfrm>
          </p:grpSpPr>
          <p:sp>
            <p:nvSpPr>
              <p:cNvPr id="20" name="19 Elipse"/>
              <p:cNvSpPr/>
              <p:nvPr/>
            </p:nvSpPr>
            <p:spPr>
              <a:xfrm>
                <a:off x="6516936" y="3216807"/>
                <a:ext cx="451396" cy="49367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/>
                  <a:t>s</a:t>
                </a:r>
                <a:endParaRPr lang="es-ES" dirty="0"/>
              </a:p>
            </p:txBody>
          </p:sp>
          <p:sp>
            <p:nvSpPr>
              <p:cNvPr id="21" name="20 Elipse"/>
              <p:cNvSpPr/>
              <p:nvPr/>
            </p:nvSpPr>
            <p:spPr>
              <a:xfrm>
                <a:off x="6563593" y="5009088"/>
                <a:ext cx="485415" cy="42138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dirty="0" smtClean="0"/>
                  <a:t>z</a:t>
                </a:r>
                <a:r>
                  <a:rPr lang="es-ES" sz="1400" baseline="-25000" dirty="0" smtClean="0"/>
                  <a:t>1</a:t>
                </a:r>
                <a:endParaRPr lang="es-E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21 Elipse"/>
              <p:cNvSpPr/>
              <p:nvPr/>
            </p:nvSpPr>
            <p:spPr>
              <a:xfrm>
                <a:off x="6597613" y="5675516"/>
                <a:ext cx="451396" cy="49367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/>
                  <a:t>t</a:t>
                </a:r>
                <a:endParaRPr lang="es-ES" dirty="0"/>
              </a:p>
            </p:txBody>
          </p:sp>
          <p:sp>
            <p:nvSpPr>
              <p:cNvPr id="23" name="22 Elipse"/>
              <p:cNvSpPr/>
              <p:nvPr/>
            </p:nvSpPr>
            <p:spPr>
              <a:xfrm>
                <a:off x="5436096" y="4308865"/>
                <a:ext cx="491701" cy="48390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dirty="0" smtClean="0"/>
                  <a:t>x</a:t>
                </a:r>
                <a:r>
                  <a:rPr lang="es-ES" sz="1400" baseline="-25000" dirty="0" smtClean="0"/>
                  <a:t>1</a:t>
                </a:r>
                <a:endParaRPr lang="es-E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23 Elipse"/>
              <p:cNvSpPr/>
              <p:nvPr/>
            </p:nvSpPr>
            <p:spPr>
              <a:xfrm>
                <a:off x="6158189" y="4288718"/>
                <a:ext cx="476491" cy="49367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dirty="0" smtClean="0"/>
                  <a:t>x</a:t>
                </a:r>
                <a:r>
                  <a:rPr lang="es-ES" sz="1400" baseline="-25000" dirty="0" smtClean="0"/>
                  <a:t>2</a:t>
                </a:r>
                <a:endParaRPr lang="es-E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24 Elipse"/>
              <p:cNvSpPr/>
              <p:nvPr/>
            </p:nvSpPr>
            <p:spPr>
              <a:xfrm>
                <a:off x="7803976" y="4291139"/>
                <a:ext cx="512440" cy="49367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dirty="0" err="1" smtClean="0"/>
                  <a:t>x</a:t>
                </a:r>
                <a:r>
                  <a:rPr lang="es-ES" sz="1000" baseline="-25000" dirty="0" err="1" smtClean="0"/>
                  <a:t>#C</a:t>
                </a:r>
                <a:endParaRPr lang="es-E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25 CuadroTexto"/>
              <p:cNvSpPr txBox="1"/>
              <p:nvPr/>
            </p:nvSpPr>
            <p:spPr>
              <a:xfrm>
                <a:off x="6929632" y="4350891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…</a:t>
                </a:r>
                <a:endParaRPr lang="es-ES" dirty="0"/>
              </a:p>
            </p:txBody>
          </p:sp>
        </p:grpSp>
        <p:cxnSp>
          <p:nvCxnSpPr>
            <p:cNvPr id="27" name="26 Conector recto de flecha"/>
            <p:cNvCxnSpPr>
              <a:stCxn id="21" idx="4"/>
              <a:endCxn id="22" idx="0"/>
            </p:cNvCxnSpPr>
            <p:nvPr/>
          </p:nvCxnSpPr>
          <p:spPr>
            <a:xfrm>
              <a:off x="3070269" y="5506855"/>
              <a:ext cx="17010" cy="2450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>
              <a:stCxn id="23" idx="5"/>
              <a:endCxn id="21" idx="1"/>
            </p:cNvCxnSpPr>
            <p:nvPr/>
          </p:nvCxnSpPr>
          <p:spPr>
            <a:xfrm>
              <a:off x="2119757" y="4798293"/>
              <a:ext cx="778891" cy="3488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 de flecha"/>
            <p:cNvCxnSpPr>
              <a:stCxn id="24" idx="5"/>
              <a:endCxn id="21" idx="0"/>
            </p:cNvCxnSpPr>
            <p:nvPr/>
          </p:nvCxnSpPr>
          <p:spPr>
            <a:xfrm>
              <a:off x="2828868" y="4786485"/>
              <a:ext cx="241401" cy="2989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 de flecha"/>
            <p:cNvCxnSpPr>
              <a:stCxn id="25" idx="4"/>
              <a:endCxn id="21" idx="7"/>
            </p:cNvCxnSpPr>
            <p:nvPr/>
          </p:nvCxnSpPr>
          <p:spPr>
            <a:xfrm flipH="1">
              <a:off x="3241889" y="4861204"/>
              <a:ext cx="1082275" cy="2859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2 Imagen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709" y="4964532"/>
              <a:ext cx="257175" cy="274320"/>
            </a:xfrm>
            <a:prstGeom prst="rect">
              <a:avLst/>
            </a:prstGeom>
          </p:spPr>
        </p:pic>
        <p:pic>
          <p:nvPicPr>
            <p:cNvPr id="39" name="38 Imagen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893" y="5021844"/>
              <a:ext cx="472440" cy="318135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135" y="4786485"/>
              <a:ext cx="257175" cy="274320"/>
            </a:xfrm>
            <a:prstGeom prst="rect">
              <a:avLst/>
            </a:prstGeom>
          </p:spPr>
        </p:pic>
        <p:pic>
          <p:nvPicPr>
            <p:cNvPr id="33" name="32 Imagen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978" y="4332304"/>
              <a:ext cx="249555" cy="274320"/>
            </a:xfrm>
            <a:prstGeom prst="rect">
              <a:avLst/>
            </a:prstGeom>
          </p:spPr>
        </p:pic>
        <p:pic>
          <p:nvPicPr>
            <p:cNvPr id="37" name="36 Imagen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2386" y="4606624"/>
              <a:ext cx="249555" cy="274320"/>
            </a:xfrm>
            <a:prstGeom prst="rect">
              <a:avLst/>
            </a:prstGeom>
          </p:spPr>
        </p:pic>
        <p:pic>
          <p:nvPicPr>
            <p:cNvPr id="38" name="37 Imagen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524" y="4323911"/>
              <a:ext cx="472440" cy="318135"/>
            </a:xfrm>
            <a:prstGeom prst="rect">
              <a:avLst/>
            </a:prstGeom>
          </p:spPr>
        </p:pic>
        <p:pic>
          <p:nvPicPr>
            <p:cNvPr id="4" name="3 Imagen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1349" y="5675516"/>
              <a:ext cx="521970" cy="167640"/>
            </a:xfrm>
            <a:prstGeom prst="rect">
              <a:avLst/>
            </a:prstGeom>
          </p:spPr>
        </p:pic>
        <p:pic>
          <p:nvPicPr>
            <p:cNvPr id="36" name="35 Imagen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350" y="3809959"/>
              <a:ext cx="521970" cy="167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30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 smtClean="0"/>
              <a:t>weights</a:t>
            </a:r>
            <a:r>
              <a:rPr lang="es-ES" dirty="0" smtClean="0"/>
              <a:t> (</a:t>
            </a:r>
            <a:r>
              <a:rPr lang="es-ES" dirty="0" smtClean="0">
                <a:sym typeface="Symbol"/>
              </a:rPr>
              <a:t></a:t>
            </a:r>
            <a:r>
              <a:rPr lang="es-ES" baseline="30000" dirty="0" smtClean="0">
                <a:sym typeface="Symbol"/>
              </a:rPr>
              <a:t>0</a:t>
            </a:r>
            <a:r>
              <a:rPr lang="es-ES" baseline="-25000" dirty="0" smtClean="0">
                <a:sym typeface="Symbol"/>
              </a:rPr>
              <a:t>i</a:t>
            </a:r>
            <a:r>
              <a:rPr lang="es-ES" dirty="0" smtClean="0">
                <a:sym typeface="Symbol"/>
              </a:rPr>
              <a:t>, </a:t>
            </a:r>
            <a:r>
              <a:rPr lang="es-ES" baseline="30000" dirty="0" smtClean="0">
                <a:sym typeface="Symbol"/>
              </a:rPr>
              <a:t>1</a:t>
            </a:r>
            <a:r>
              <a:rPr lang="es-ES" baseline="-25000" dirty="0" smtClean="0">
                <a:sym typeface="Symbol"/>
              </a:rPr>
              <a:t>i</a:t>
            </a:r>
            <a:r>
              <a:rPr lang="es-ES" dirty="0" smtClean="0">
                <a:sym typeface="Symbol"/>
              </a:rPr>
              <a:t>)</a:t>
            </a:r>
            <a:endParaRPr lang="es-E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31" y="765019"/>
            <a:ext cx="3557654" cy="288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32" y="764704"/>
            <a:ext cx="355804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1" y="3861048"/>
            <a:ext cx="3560753" cy="288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47" y="3861048"/>
            <a:ext cx="3558400" cy="288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3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Experiments with Brain MR data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57200" y="853440"/>
            <a:ext cx="8229600" cy="1783472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To evaluate the performance and the robustness of the different label fusion methods, we employ two available database of T1-weighted MR images: (</a:t>
            </a:r>
            <a:r>
              <a:rPr lang="en-US" sz="2000" dirty="0" err="1"/>
              <a:t>i</a:t>
            </a:r>
            <a:r>
              <a:rPr lang="en-US" sz="2000" dirty="0"/>
              <a:t>) 18 modified images from the Internet Brain Segmentation Repository (</a:t>
            </a:r>
            <a:r>
              <a:rPr lang="en-US" sz="2000" dirty="0" smtClean="0"/>
              <a:t>IBSR) and </a:t>
            </a:r>
            <a:r>
              <a:rPr lang="en-US" sz="2000" dirty="0"/>
              <a:t>(ii) 50 images of epileptic patients and </a:t>
            </a:r>
            <a:r>
              <a:rPr lang="en-US" sz="2000" dirty="0" err="1"/>
              <a:t>nonepileptic</a:t>
            </a:r>
            <a:r>
              <a:rPr lang="en-US" sz="2000" dirty="0"/>
              <a:t> subjects with hippocampal outlines (</a:t>
            </a:r>
            <a:r>
              <a:rPr lang="en-US" sz="2000" dirty="0" smtClean="0"/>
              <a:t>HFH)</a:t>
            </a:r>
            <a:endParaRPr lang="es-ES" sz="2000" dirty="0"/>
          </a:p>
        </p:txBody>
      </p:sp>
      <p:grpSp>
        <p:nvGrpSpPr>
          <p:cNvPr id="8" name="7 Grupo"/>
          <p:cNvGrpSpPr/>
          <p:nvPr/>
        </p:nvGrpSpPr>
        <p:grpSpPr>
          <a:xfrm>
            <a:off x="539552" y="3068960"/>
            <a:ext cx="8208912" cy="2676900"/>
            <a:chOff x="539552" y="3244984"/>
            <a:chExt cx="8208912" cy="2676900"/>
          </a:xfrm>
        </p:grpSpPr>
        <p:pic>
          <p:nvPicPr>
            <p:cNvPr id="5" name="4 Imagen" descr="Recorte de pantall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460" y="3244984"/>
              <a:ext cx="2715004" cy="2676899"/>
            </a:xfrm>
            <a:prstGeom prst="rect">
              <a:avLst/>
            </a:prstGeom>
          </p:spPr>
        </p:pic>
        <p:pic>
          <p:nvPicPr>
            <p:cNvPr id="6" name="5 Imagen" descr="Recorte de pantall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630" y="3244986"/>
              <a:ext cx="2724530" cy="2676898"/>
            </a:xfrm>
            <a:prstGeom prst="rect">
              <a:avLst/>
            </a:prstGeom>
          </p:spPr>
        </p:pic>
        <p:pic>
          <p:nvPicPr>
            <p:cNvPr id="7" name="8 Imagen" descr="Recorte de pantall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244985"/>
              <a:ext cx="2724530" cy="2676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63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ippocampu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1354138"/>
            <a:ext cx="36703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Target </a:t>
            </a:r>
            <a:r>
              <a:rPr lang="es-ES" dirty="0" err="1" smtClean="0"/>
              <a:t>image</a:t>
            </a:r>
            <a:r>
              <a:rPr lang="es-ES" dirty="0" smtClean="0"/>
              <a:t> (coronal)</a:t>
            </a:r>
            <a:endParaRPr lang="es-E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" y="963462"/>
            <a:ext cx="6757988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19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Workflow</a:t>
            </a:r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0" y="1052736"/>
            <a:ext cx="8701088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2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Medidas de calidad de la </a:t>
            </a:r>
            <a:r>
              <a:rPr lang="es-ES" dirty="0" smtClean="0"/>
              <a:t>segmentación (1)</a:t>
            </a:r>
            <a:endParaRPr lang="es-ES" dirty="0"/>
          </a:p>
        </p:txBody>
      </p:sp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565072" cy="1872208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0" y="4221088"/>
            <a:ext cx="8590092" cy="186357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971600" y="119675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IBSR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815261" y="3723392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HFH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9957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Medidas de calidad de la </a:t>
            </a:r>
            <a:r>
              <a:rPr lang="es-ES" dirty="0" smtClean="0"/>
              <a:t>segmentación (2)</a:t>
            </a:r>
            <a:endParaRPr lang="es-ES" dirty="0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35961"/>
            <a:ext cx="7344460" cy="48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3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ippocampu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1354138"/>
            <a:ext cx="36703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Target </a:t>
            </a:r>
            <a:r>
              <a:rPr lang="es-ES" dirty="0" err="1" smtClean="0"/>
              <a:t>image</a:t>
            </a:r>
            <a:r>
              <a:rPr lang="es-ES" dirty="0" smtClean="0"/>
              <a:t> (sagital)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6794500" cy="52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0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Target </a:t>
            </a:r>
            <a:r>
              <a:rPr lang="es-ES" dirty="0" err="1" smtClean="0"/>
              <a:t>image</a:t>
            </a:r>
            <a:r>
              <a:rPr lang="es-ES" dirty="0" smtClean="0"/>
              <a:t> (</a:t>
            </a:r>
            <a:r>
              <a:rPr lang="es-ES" dirty="0" err="1" smtClean="0"/>
              <a:t>fusion</a:t>
            </a:r>
            <a:r>
              <a:rPr lang="es-ES" dirty="0" smtClean="0"/>
              <a:t>-ROI)</a:t>
            </a:r>
            <a:endParaRPr lang="es-ES" dirty="0"/>
          </a:p>
        </p:txBody>
      </p:sp>
      <p:pic>
        <p:nvPicPr>
          <p:cNvPr id="4" name="Picture 9" descr="Hippocampu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1362522"/>
            <a:ext cx="36703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8" y="2042873"/>
            <a:ext cx="5544616" cy="230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5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Example</a:t>
            </a:r>
            <a:r>
              <a:rPr lang="es-ES" dirty="0" smtClean="0"/>
              <a:t>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registration</a:t>
            </a:r>
            <a:r>
              <a:rPr lang="es-ES" dirty="0"/>
              <a:t> </a:t>
            </a:r>
            <a:r>
              <a:rPr lang="es-ES" dirty="0" err="1"/>
              <a:t>problem</a:t>
            </a:r>
            <a:endParaRPr lang="es-ES" dirty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43265"/>
            <a:ext cx="66770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90192" y="1844824"/>
            <a:ext cx="61753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Target nº 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6696794" cy="279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0258" y="5244916"/>
            <a:ext cx="149740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Registered atlas: 15 -&gt; 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Example</a:t>
            </a:r>
            <a:r>
              <a:rPr lang="es-ES" dirty="0"/>
              <a:t>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registration</a:t>
            </a:r>
            <a:r>
              <a:rPr lang="es-ES" dirty="0"/>
              <a:t> </a:t>
            </a:r>
            <a:r>
              <a:rPr lang="es-ES" dirty="0" err="1"/>
              <a:t>problem</a:t>
            </a:r>
            <a:endParaRPr lang="es-ES" dirty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43265"/>
            <a:ext cx="66770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90192" y="1844824"/>
            <a:ext cx="61753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Target nº 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0258" y="5244916"/>
            <a:ext cx="149740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Registered atlas: 15 -&gt; 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/>
          <p:cNvSpPr>
            <a:spLocks noChangeAspect="1" noChangeArrowheads="1" noTextEdit="1"/>
          </p:cNvSpPr>
          <p:nvPr/>
        </p:nvSpPr>
        <p:spPr bwMode="auto">
          <a:xfrm>
            <a:off x="611188" y="2357438"/>
            <a:ext cx="87630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0233"/>
            <a:ext cx="6677025" cy="278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7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Example</a:t>
            </a:r>
            <a:r>
              <a:rPr lang="es-ES" dirty="0" smtClean="0"/>
              <a:t>: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registration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endParaRPr lang="es-ES" dirty="0"/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6696794" cy="279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94123" y="5244916"/>
            <a:ext cx="149740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Registered atlas: 15 -&gt; 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57" y="908720"/>
            <a:ext cx="6567264" cy="273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37988" y="2287775"/>
            <a:ext cx="1209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Moving atlas: 15 -&gt; 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Example</a:t>
            </a:r>
            <a:endParaRPr lang="es-ES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57" y="908720"/>
            <a:ext cx="6567264" cy="273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37988" y="2287775"/>
            <a:ext cx="1209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Moving atlas: 15 -&gt; 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57" y="3861048"/>
            <a:ext cx="66770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34056" y="5073758"/>
            <a:ext cx="61753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Target nº 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9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Given the ROI around of a $k$-structure, a set of $N$ training atlases $\{A_i\}_{i=1, \dots , N} =\{I_i,S_i\}_{i=1, \dots , N}$ and a target image $I$ in the ROI are used for the label fusion method, where $I_i:\Omega_i \subset \mathbb{N}^n \rightarrow \mathbb{R}$, $n= 3$, are the modality images, and $S_i:\Omega_i \subset \mathbb{N}^n \rightarrow \{0,1\}$ are the label maps. In the labeled images, pixels belong to the $k$-structure are designated by the label $S(x)=1$, background pixels are designated by the label $S(x)=0$. We denote $\Phi_i:\Omega \rightarrow \Omega_i$ to be the spatial mapping from the target image coordinates to the coordinates of $i-$th training subject. For simplicity, we assume that $\{\Phi_i\}_{i=1, \dots , N}$ have been pre-computed using a pairwise registration procedure. This assumption allow us to shorthand $\mathbb{A}=\{\tilde{S}_i= S_i \circ \Phi_i, \tilde{I}_i = I_i \circ \Phi_i\}_{i=1,\dots,N}$ as the training set into the common coordinates.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The second term uses the flux of the intensity gradient through the segmentation surface. It is assumed that the neighborhood system $\mathcal{E}$ is symmetric, the vector $\nabla I(x) $ can be decomposed into the set of edges belonging to $\mathcal{E}$ and there are no local changes in the vector field:&#10;$$ \psi^f_{xy} (S(x),S(y);\theta^2(I)) = \left\{ \begin{array}{cc}&#10;                                  0 &amp; S(x) = S(y) \\&#10;                                  \nabla I(x) \cdot \frac{\vec{xy}}{\|x-y\|^2} &amp; S(x) = 0, \, S(y)=1\\&#10;                                  \nabla I(x) \cdot \frac{\vec{yx}}{\|y-x\|^2} &amp; S(x) = 1, \, S(y)=0&#10;                                \end{array} \right.$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$ \nabla I \cdot (x_{+1}-x) $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$ \nabla I \cdot (x - x_{-1}) $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$ \nabla I \cdot (x-x_{+1}) $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$ \nabla I \cdot (x_{-1}-x) $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$ \nabla I \cdot (x_{+1}-x) $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$ \nabla I \cdot (x_{+1}-x) $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$ \nabla I \cdot (x_{+1}-x) &gt; 0 $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A new higher order potential is proposed based on the Robust $P^n$ model~\cite{kohli2009robust} which enforces label consistency softly. This potential uses a clique set from $I$, which are obtained using a unsupervised segmentation algorithm. Not all cliques are equally good, some of them contain multiple object classes. The posteriori probabilities previously calculated, $\{p(S(x)=l|I(x);\mathbb{A})\}_{l \in \{0,1\}}$, are used to define the label consistency of each clique. Let $C=\{x_1,\ldots,x_{\#C}| x_i \in \Omega\}$ be a clique.  We define the probability that a clique belong to a label as $p(S(C)=l|I;\mathbb{A})= \frac{1}{\#C} \sum_i p(I(x_i)|S(x_i)=l;\mathbb{A})p(S(x_i)=l;\mathbb{A},I)$. The not dominant label of a clique and its probability are inferred from:&#10;&#10;\begin{eqnarray}\label{eq:HOP_NotDominat}&#10;l_{min} = \arg \min_{l} \left( p(S(C)=l|I,\mathbb{A})\right) \nonumber \\&#10;p_{l_{min}} = p(S(C)=l_{min}|I;\mathbb{A})&#10;\end{eqnarray}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\begin{eqnarray}\label{eq:HOP_NotDominat}&#10;l_{min} = \arg \min_{l} \left( p(S(C)=l|I,\mathbb{A})\right) \nonumber \\&#10;p_{l_{min}} = p(S(C)=l_{min}|I;\mathbb{A})&#10;\end{eqnarray}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noindent Atlases:&#10;$$\{A_i\}_{i=1, \dots , N} =\{I_i,S_i\}_{i=1, \dots , N}$$&#10;\noindent Data:&#10;$$I, \{A_i\}_{i=1, \dots , N}$$&#10;\noindent Target:&#10;$$ S $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Assuming all the pixel belonging to a clique are equiprobable to get $l_{min}$, a new potential is defined as:&#10;&#10;\begin{equation}\label{eq:HOP_generic}&#10;\psi_C \left(S(C;\theta^C(\mathbb{A},I))\right)= \left\{ \begin{array}{ll}&#10;                                  0 &amp; S(x_i)=1-l_{min}, \, \forall x_i \in C  \\&#10;                                  \frac{\gamma_{max}}{p_{l_{min}} \#C} n_{l_{min}} &amp; n_{l_{min}} \leq  p_{l_{min}} \#C\\&#10;                                  \gamma_{max}  &amp; n_{l_{min}} \geq  p_{l_{min}} \#C\\&#10;                                \end{array} \right.&#10;\end{equation}&#10;&#10;&#10;\noindent  where $n_{l_{min}}$ denotes the number of variables in the clique $C$ whose labels are $l_{min}$ and $\gamma_{max}=p_{l_{min}} \#C$. This potential increases linearly with $n_{l_{min}}$ as the Robust $P^n$ model~\cite{kohli2009robust}. However, our potential should be approximated to the rigid $P^n$ Potts model, i.e. if $n_{l_{min}} &lt; p_{l_{min}} \#C$ then the label consistency cost is close to 0 and otherwise is $\gamma_{max}$. For this purpose, the pixels are weighted in preserving consistency of the labelling of the clique.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\begin{equation}\label{eq:HOP_generic}&#10;\psi_C \left(S(C;\theta^C(\mathbb{A},I))\right)= \left\{ \begin{array}{ll}&#10;                                  0 &amp; S(x_i)=1-l_{min}, \, \forall x_i \in C  \\&#10;                                  \frac{\gamma_{max}}{p_{l_{min}} \#C} n_{l_{min}} &amp; n_{l_{min}} \leq  p_{l_{min}} \#C\\&#10;                                  \gamma_{max}  &amp; n_{l_{min}} \geq  p_{l_{min}} \#C\\&#10;                                \end{array} \right.&#10;\end{equation}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$$\psi_C(S(C;\theta^C(\mathbb{A},I))$$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\begin{equation}\label{eq:HOP_generic}&#10;\psi_C \left(S(C;\theta^C(\mathbb{A},I))\right)= \left\{ \begin{array}{ll}&#10;                                  0 &amp; S(x_i)=1-l_{min}, \, \forall x_i \in C  \\&#10;                                  \frac{\gamma_{max}}{p_{l_{min}} \#C} n_{l_{min}} &amp; n_{l_{min}} \leq  p_{l_{min}} \#C\\&#10;                                  \gamma_{max}  &amp; n_{l_{min}} \geq  p_{l_{min}} \#C\\&#10;                                \end{array} \right.&#10;\end{equation}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These higher order potentials can be transformed to pairwise potentials by the addition of one auxiliary binary variable $(z_0,$ or $z_1)$ using the following gadget functions:&#10;&#10;$$ \psi_C \left(S(C;\theta^C(I,\mathbb{A}))\right)= \left\{ \begin{array}{ll}&#10;                                 \min_{z_1 \in \{0,1\}} \left( \gamma_{max} + \left(-\gamma_{max}+ (\sum_i \omega^0_i \delta_0(S(x_i))) z_1\right) \right) &amp; l_{min} = 0 \\&#10;                                \min_{z_0 \in \{0,1\}} \left( \gamma_{max} + \left(-\gamma_{max}+ (\sum_i \omega^1_i \delta_1(S(x_i))) (1-z_0)\right) \right) &amp; l_{min} = 1&#10;                            \end{array} \right.&#10;$$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mega^0_1$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mega^0_{\#C}$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mega^0_2$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mega^1_1$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mega^1_2$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We seek to minimize an energy function under the Bayesian formulation, which defines the conditional probability as a discrete random field $S$ with a neighbourhood system $\mathcal{E}$ and a clique set $\{C_b\}_{b=1\dots,B}$. The neighborhood system $\mathcal{E}$ is the set of edges connecting variables in the random field. The CRF model is defined by the following energy function:&#10;&#10;\begin{eqnarray}\label{eq:CRFModel}&#10;  E(S) = \sum_{x \in \Omega} \psi_x (S(x);\theta^1(I,\mathbb{A})) + \sum_{x,y \in \mathcal{E}} \psi_{xy} (S(x),S(y);\theta^2(I)) +  \nonumber \\&#10;   \sum^B_{b=1,C_b \subset \Omega} \psi_{C_b} (S(C_b;\theta^C(I,\mathbb{A})))&#10;\end{eqnarray}&#10;&#10;\noindent where a clique $C_b \subset \Omega$ is a set of connecting pixels, whose labels are conditionally dependent on each other, $\Theta_k=\{\theta^1_k,\theta^2_k,\theta^C_k\}$ are the model parameters for the $k$-ROI.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omega^1_{\#C}$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gamma_{max}$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gamma_{max}$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The unary potentials $\psi_x (S(x);\theta^1(I,\mathbb{A}))$ use the Bayesian formulation, which allows incorporate of prior information about the shape and appearance of structures to be segmented:&#10;$$\psi_x(S(x);\theta^1(I,\mathbb{A}))=-\log\left(p(I(x)|S(x);\mathbb{A})p(S(x);I,\mathbb{A})\right)$$&#10;&#10;We assume that the observed intensities of $I$ are independent random variables. The image likelihood $p(I|S;\mathbb{A})$ can then be written as a product of the likelihoods of the individual pixels:&#10;&#10;$$ p(I|S;\mathbb{A})=\prod_{x \in \Omega}p(I(x)|S(x);\mathbb{A})$$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$p(I(x)|S(x)=0;\mathbb{A})p(S(x)=0)$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$p(I(x)|S(x)=1;\mathbb{A})p(S(x)=1)$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We consider that the isotropic Riemannian metric from the image is defined by $D(x)=g(\|\nabla I(x) \|)\mathbb{I}$, where $\mathbb{I}$ is an identity matrix, $g(x)=(\exp(-x/\gamma))^{1/3}$ and $\gamma$ is estimated by the average of $\|\nabla I(x) \|$:&#10;&#10;$$ \psi^R_{xy} (S(x),S(y);\theta^2(I)) = \left\{ \begin{array}{cc}&#10;                                  0 &amp;  S(x) = S(y) \\&#10;                                  \frac{g(\|\nabla I(x) \|)}{\|x-y\|} &amp;  S(x) = 0, \, S(y)=1\\&#10;                                  \frac{g(\|\nabla I(y) \|)}{\|x-y\|} &amp;  S(x) = 1, \, S(y)=0&#10;                                \end{array} \right.$$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$\frac{g(\|\nabla I(x) \|)}{\|x-y\|}$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$\frac{g(\|\nabla I(y) \|)}{\|y-x\|}$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AutoCP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TemaAutoCPD</Template>
  <TotalTime>3314</TotalTime>
  <Words>412</Words>
  <Application>Microsoft Office PowerPoint</Application>
  <PresentationFormat>Presentación en pantalla (4:3)</PresentationFormat>
  <Paragraphs>93</Paragraphs>
  <Slides>32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TemaAutoCPD</vt:lpstr>
      <vt:lpstr>Hippocampal segmentation</vt:lpstr>
      <vt:lpstr>Target image</vt:lpstr>
      <vt:lpstr>Target image (coronal)</vt:lpstr>
      <vt:lpstr>Target image (sagital)</vt:lpstr>
      <vt:lpstr>Target image (fusion-ROI)</vt:lpstr>
      <vt:lpstr>Example: the registration problem</vt:lpstr>
      <vt:lpstr>Example: the registration problem</vt:lpstr>
      <vt:lpstr>Example: the registration problem</vt:lpstr>
      <vt:lpstr>Example</vt:lpstr>
      <vt:lpstr>Label fusion method</vt:lpstr>
      <vt:lpstr>Label fusion method</vt:lpstr>
      <vt:lpstr>The unary potentials</vt:lpstr>
      <vt:lpstr>Image and Image likelihood</vt:lpstr>
      <vt:lpstr>Image and label prior</vt:lpstr>
      <vt:lpstr>Label prior &amp; (label prior + image likelihood)</vt:lpstr>
      <vt:lpstr>How can we introduce the global shape?</vt:lpstr>
      <vt:lpstr>Spatial regularization</vt:lpstr>
      <vt:lpstr>Spatial regularization</vt:lpstr>
      <vt:lpstr>Spatial regularization (Riemannian metric)</vt:lpstr>
      <vt:lpstr>Spatial regularization</vt:lpstr>
      <vt:lpstr>Higher Order Potentials</vt:lpstr>
      <vt:lpstr>Example: higher order potentials</vt:lpstr>
      <vt:lpstr>Higher Order Potentials</vt:lpstr>
      <vt:lpstr>Higher Order Potentials</vt:lpstr>
      <vt:lpstr>Higher Order Potentials</vt:lpstr>
      <vt:lpstr>Higher Order Potentials</vt:lpstr>
      <vt:lpstr>Higher Order Potentials</vt:lpstr>
      <vt:lpstr>The weights (0i, 1i)</vt:lpstr>
      <vt:lpstr>Experiments with Brain MR data</vt:lpstr>
      <vt:lpstr>Workflow</vt:lpstr>
      <vt:lpstr>Medidas de calidad de la segmentación (1)</vt:lpstr>
      <vt:lpstr>Medidas de calidad de la segmentación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Hippocampal segmentation</dc:title>
  <dc:creator>cplatero</dc:creator>
  <cp:lastModifiedBy>cplatero</cp:lastModifiedBy>
  <cp:revision>71</cp:revision>
  <dcterms:created xsi:type="dcterms:W3CDTF">2013-11-12T16:01:39Z</dcterms:created>
  <dcterms:modified xsi:type="dcterms:W3CDTF">2014-05-19T15:11:02Z</dcterms:modified>
</cp:coreProperties>
</file>