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57200" y="152399"/>
            <a:ext cx="8229600" cy="557893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s-ES" dirty="0" smtClean="0"/>
              <a:t>Prueba</a:t>
            </a:r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853440"/>
            <a:ext cx="8229600" cy="5384074"/>
          </a:xfrm>
        </p:spPr>
        <p:txBody>
          <a:bodyPr/>
          <a:lstStyle>
            <a:lvl3pPr>
              <a:defRPr>
                <a:solidFill>
                  <a:schemeClr val="tx1"/>
                </a:solidFill>
              </a:defRPr>
            </a:lvl3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 flipV="1">
            <a:off x="522515" y="677636"/>
            <a:ext cx="8041821" cy="16329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481693"/>
          </a:xfr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dirty="0" smtClean="0"/>
              <a:t>Prueba</a:t>
            </a:r>
            <a:endParaRPr kumimoji="0"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547007" y="653143"/>
            <a:ext cx="8107136" cy="8164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dirty="0" smtClean="0"/>
              <a:t>Segundo nivel</a:t>
            </a:r>
          </a:p>
          <a:p>
            <a:pPr lvl="2" eaLnBrk="1" latinLnBrk="0" hangingPunct="1"/>
            <a:r>
              <a:rPr kumimoji="0" lang="es-ES" dirty="0" smtClean="0"/>
              <a:t>Tercer nivel</a:t>
            </a:r>
          </a:p>
          <a:p>
            <a:pPr lvl="3" eaLnBrk="1" latinLnBrk="0" hangingPunct="1"/>
            <a:r>
              <a:rPr kumimoji="0" lang="es-ES" dirty="0" smtClean="0"/>
              <a:t>Cuarto nivel</a:t>
            </a:r>
          </a:p>
          <a:p>
            <a:pPr lvl="4" eaLnBrk="1" latinLnBrk="0" hangingPunct="1"/>
            <a:r>
              <a:rPr kumimoji="0" lang="es-ES" dirty="0" smtClean="0"/>
              <a:t>Quinto nivel</a:t>
            </a:r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01/04/2014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79388" y="-28575"/>
            <a:ext cx="1809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endParaRPr lang="es-E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 de optimización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53440"/>
            <a:ext cx="8229600" cy="2100848"/>
          </a:xfrm>
        </p:spPr>
        <p:txBody>
          <a:bodyPr/>
          <a:lstStyle/>
          <a:p>
            <a:pPr marL="0" indent="0" algn="just">
              <a:buNone/>
            </a:pPr>
            <a:r>
              <a:rPr lang="es-ES_tradnl" dirty="0"/>
              <a:t>Calcular el mínimo de la función de coste empleando el método de descendiente del </a:t>
            </a:r>
            <a:r>
              <a:rPr lang="es-ES_tradnl" dirty="0" smtClean="0"/>
              <a:t>gradiente:</a:t>
            </a:r>
          </a:p>
          <a:p>
            <a:pPr marL="0" indent="0" algn="just">
              <a:buNone/>
            </a:pPr>
            <a:endParaRPr lang="es-ES_tradnl" dirty="0" smtClean="0"/>
          </a:p>
          <a:p>
            <a:pPr marL="0" indent="0" algn="just">
              <a:buNone/>
            </a:pPr>
            <a:r>
              <a:rPr lang="es-ES_tradnl" dirty="0" smtClean="0"/>
              <a:t>partiendo </a:t>
            </a:r>
            <a:r>
              <a:rPr lang="es-ES_tradnl" dirty="0"/>
              <a:t>del punto :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778110"/>
              </p:ext>
            </p:extLst>
          </p:nvPr>
        </p:nvGraphicFramePr>
        <p:xfrm>
          <a:off x="4211960" y="1772816"/>
          <a:ext cx="250587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3" imgW="1384300" imgH="241300" progId="Equation.DSMT4">
                  <p:embed/>
                </p:oleObj>
              </mc:Choice>
              <mc:Fallback>
                <p:oleObj r:id="rId3" imgW="1384300" imgH="241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1772816"/>
                        <a:ext cx="2505878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828921"/>
              </p:ext>
            </p:extLst>
          </p:nvPr>
        </p:nvGraphicFramePr>
        <p:xfrm>
          <a:off x="3491880" y="2204864"/>
          <a:ext cx="648072" cy="590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5" imgW="431613" imgH="393529" progId="Equation.DSMT4">
                  <p:embed/>
                </p:oleObj>
              </mc:Choice>
              <mc:Fallback>
                <p:oleObj r:id="rId5" imgW="431613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204864"/>
                        <a:ext cx="648072" cy="5904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Rectángulo"/>
          <p:cNvSpPr/>
          <p:nvPr/>
        </p:nvSpPr>
        <p:spPr>
          <a:xfrm>
            <a:off x="1043608" y="3140968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/>
              <a:t>El funcional es la ecuación de un círculo, cuyo centro está en el punto (3,1) y si se desea que sea mínimo, significará que el radio sea nulo, luego el mínimo está en el centro. Empleando el método de descendiente del </a:t>
            </a:r>
            <a:r>
              <a:rPr lang="es-ES_tradnl" dirty="0" smtClean="0"/>
              <a:t>gradiente: 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470388"/>
              </p:ext>
            </p:extLst>
          </p:nvPr>
        </p:nvGraphicFramePr>
        <p:xfrm>
          <a:off x="2771800" y="4581128"/>
          <a:ext cx="396044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r:id="rId7" imgW="2616200" imgH="520700" progId="Equation.DSMT4">
                  <p:embed/>
                </p:oleObj>
              </mc:Choice>
              <mc:Fallback>
                <p:oleObj r:id="rId7" imgW="2616200" imgH="520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581128"/>
                        <a:ext cx="3960440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2339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Esquema numérico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68760"/>
            <a:ext cx="7344816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036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AutoCP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TemaAutoCPD</Template>
  <TotalTime>5</TotalTime>
  <Words>74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TemaAutoCPD</vt:lpstr>
      <vt:lpstr>Equation.DSMT4</vt:lpstr>
      <vt:lpstr>Ejemplo de optimización</vt:lpstr>
      <vt:lpstr>Esquema numérico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 de optimización</dc:title>
  <dc:creator>cplatero</dc:creator>
  <cp:lastModifiedBy>cplatero</cp:lastModifiedBy>
  <cp:revision>2</cp:revision>
  <dcterms:created xsi:type="dcterms:W3CDTF">2014-03-29T10:26:16Z</dcterms:created>
  <dcterms:modified xsi:type="dcterms:W3CDTF">2014-04-01T11:26:27Z</dcterms:modified>
</cp:coreProperties>
</file>